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8" r:id="rId3"/>
    <p:sldId id="257" r:id="rId4"/>
    <p:sldId id="279" r:id="rId5"/>
    <p:sldId id="266" r:id="rId6"/>
    <p:sldId id="262" r:id="rId7"/>
    <p:sldId id="258" r:id="rId8"/>
    <p:sldId id="259" r:id="rId9"/>
    <p:sldId id="265" r:id="rId10"/>
    <p:sldId id="268" r:id="rId11"/>
    <p:sldId id="260" r:id="rId12"/>
    <p:sldId id="261" r:id="rId13"/>
    <p:sldId id="267" r:id="rId14"/>
    <p:sldId id="269" r:id="rId15"/>
    <p:sldId id="270" r:id="rId16"/>
    <p:sldId id="271" r:id="rId17"/>
    <p:sldId id="272" r:id="rId18"/>
    <p:sldId id="273" r:id="rId19"/>
    <p:sldId id="274" r:id="rId20"/>
    <p:sldId id="275" r:id="rId21"/>
    <p:sldId id="280" r:id="rId22"/>
    <p:sldId id="277"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6/20/2017</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40F4739-9812-4A9F-890D-2AD6BA5F6EE8}" type="datetimeFigureOut">
              <a:rPr lang="en-US" dirty="0"/>
              <a:t>6/20/2017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8845AC5-A3F8-44AA-BA8F-596CDCC976D3}"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73B183-A821-4095-A363-9EC968635539}"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74D01B4-0AA5-45E6-B2E6-5FA4078AEBCF}"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6/20/2017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6/20/2017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AAA073D-A903-47F8-8D16-77642FB0DF1F}" type="datetimeFigureOut">
              <a:rPr lang="en-US" dirty="0"/>
              <a:t>6/20/2017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6/20/2017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6/20/2017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6/20/2017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6/20/2017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665CEB-0076-4E37-B880-BCEA9784DE0A}" type="datetimeFigureOut">
              <a:rPr lang="en-US" dirty="0"/>
              <a:t>6/20/2017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6149E5E-3896-4118-99A7-7B85668F1C5E}" type="datetimeFigureOut">
              <a:rPr lang="en-US" dirty="0"/>
              <a:t>6/20/2017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6/20/2017</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n.wikipedia.org/wiki/Image:Deutschland_Besatzungszonen_1945_1946.png" TargetMode="Externa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lT8JNFcd2l8" TargetMode="External"/><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6.gif"/><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hyperlink" Target="https://www.youtube.com/watch?v=zmRPP2WXX0U"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7YE-N448fg" TargetMode="External"/><Relationship Id="rId2" Type="http://schemas.openxmlformats.org/officeDocument/2006/relationships/hyperlink" Target="http://www.history.com/topics/cold-war/formation-of-nato-and-warsaw-pact" TargetMode="External"/><Relationship Id="rId1" Type="http://schemas.openxmlformats.org/officeDocument/2006/relationships/slideLayout" Target="../slideLayouts/slideLayout6.xml"/><Relationship Id="rId4" Type="http://schemas.openxmlformats.org/officeDocument/2006/relationships/hyperlink" Target="https://www.youtube.com/watch?v=tLJKVVtiR3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britannica.com/event/Iron-Curtain" TargetMode="Externa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upload.wikimedia.org/wikipedia/commons/a/a9/Flag_of_the_Soviet_Union.svg" TargetMode="External"/><Relationship Id="rId1" Type="http://schemas.openxmlformats.org/officeDocument/2006/relationships/slideLayout" Target="../slideLayouts/slideLayout6.xml"/><Relationship Id="rId5" Type="http://schemas.openxmlformats.org/officeDocument/2006/relationships/image" Target="../media/image6.gi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upload.wikimedia.org/wikipedia/commons/a/a9/Flag_of_the_Soviet_Union.svg" TargetMode="External"/><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wmf"/><Relationship Id="rId1" Type="http://schemas.openxmlformats.org/officeDocument/2006/relationships/slideLayout" Target="../slideLayouts/slideLayout7.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4650" y="1030786"/>
            <a:ext cx="9998150" cy="2677648"/>
          </a:xfrm>
        </p:spPr>
        <p:txBody>
          <a:bodyPr/>
          <a:lstStyle/>
          <a:p>
            <a:r>
              <a:rPr lang="es-EC" sz="7200" b="1" dirty="0" err="1" smtClean="0"/>
              <a:t>Clash</a:t>
            </a:r>
            <a:r>
              <a:rPr lang="es-EC" sz="7200" b="1" dirty="0" smtClean="0"/>
              <a:t> </a:t>
            </a:r>
            <a:r>
              <a:rPr lang="es-EC" sz="7200" b="1" dirty="0" err="1" smtClean="0"/>
              <a:t>between</a:t>
            </a:r>
            <a:r>
              <a:rPr lang="es-EC" sz="7200" b="1" dirty="0" smtClean="0"/>
              <a:t> </a:t>
            </a:r>
            <a:r>
              <a:rPr lang="es-EC" sz="7200" b="1" dirty="0" err="1" smtClean="0"/>
              <a:t>two</a:t>
            </a:r>
            <a:r>
              <a:rPr lang="es-EC" sz="7200" b="1" dirty="0" smtClean="0"/>
              <a:t> </a:t>
            </a:r>
            <a:r>
              <a:rPr lang="es-EC" sz="7200" b="1" dirty="0" err="1" smtClean="0"/>
              <a:t>super</a:t>
            </a:r>
            <a:r>
              <a:rPr lang="es-EC" sz="7200" b="1" dirty="0" smtClean="0"/>
              <a:t> </a:t>
            </a:r>
            <a:r>
              <a:rPr lang="es-EC" sz="7200" b="1" dirty="0" err="1" smtClean="0"/>
              <a:t>powers</a:t>
            </a:r>
            <a:r>
              <a:rPr lang="es-EC" sz="7200" b="1" dirty="0" smtClean="0"/>
              <a:t>: </a:t>
            </a:r>
            <a:r>
              <a:rPr lang="es-EC" sz="7200" b="1" dirty="0" err="1" smtClean="0"/>
              <a:t>The</a:t>
            </a:r>
            <a:r>
              <a:rPr lang="es-EC" sz="7200" b="1" dirty="0" smtClean="0"/>
              <a:t> </a:t>
            </a:r>
            <a:r>
              <a:rPr lang="es-EC" sz="7200" b="1" dirty="0" err="1" smtClean="0"/>
              <a:t>Cold</a:t>
            </a:r>
            <a:r>
              <a:rPr lang="es-EC" sz="7200" b="1" dirty="0" smtClean="0"/>
              <a:t> </a:t>
            </a:r>
            <a:r>
              <a:rPr lang="es-EC" sz="7200" b="1" dirty="0" err="1" smtClean="0"/>
              <a:t>War</a:t>
            </a:r>
            <a:endParaRPr lang="es-EC" sz="7200" b="1" dirty="0"/>
          </a:p>
        </p:txBody>
      </p:sp>
      <p:sp>
        <p:nvSpPr>
          <p:cNvPr id="3" name="Subtítulo 2"/>
          <p:cNvSpPr>
            <a:spLocks noGrp="1"/>
          </p:cNvSpPr>
          <p:nvPr>
            <p:ph type="subTitle" idx="1"/>
          </p:nvPr>
        </p:nvSpPr>
        <p:spPr>
          <a:xfrm>
            <a:off x="1154954" y="3669797"/>
            <a:ext cx="9315569" cy="861420"/>
          </a:xfrm>
        </p:spPr>
        <p:txBody>
          <a:bodyPr>
            <a:noAutofit/>
          </a:bodyPr>
          <a:lstStyle/>
          <a:p>
            <a:r>
              <a:rPr lang="es-EC" sz="2800" b="1" dirty="0" err="1" smtClean="0"/>
              <a:t>Unit</a:t>
            </a:r>
            <a:r>
              <a:rPr lang="es-EC" sz="2800" b="1" dirty="0" smtClean="0"/>
              <a:t> 2-Class 1</a:t>
            </a:r>
          </a:p>
          <a:p>
            <a:r>
              <a:rPr lang="es-EC" sz="2800" dirty="0" smtClean="0"/>
              <a:t>Relate </a:t>
            </a:r>
            <a:r>
              <a:rPr lang="es-EC" sz="2800" dirty="0" err="1"/>
              <a:t>the</a:t>
            </a:r>
            <a:r>
              <a:rPr lang="es-EC" sz="2800" dirty="0"/>
              <a:t> "</a:t>
            </a:r>
            <a:r>
              <a:rPr lang="es-EC" sz="2800" dirty="0" err="1"/>
              <a:t>Cold</a:t>
            </a:r>
            <a:r>
              <a:rPr lang="es-EC" sz="2800" dirty="0"/>
              <a:t> </a:t>
            </a:r>
            <a:r>
              <a:rPr lang="es-EC" sz="2800" dirty="0" err="1"/>
              <a:t>War</a:t>
            </a:r>
            <a:r>
              <a:rPr lang="es-EC" sz="2800" dirty="0"/>
              <a:t>" </a:t>
            </a:r>
            <a:r>
              <a:rPr lang="es-EC" sz="2800" dirty="0" err="1"/>
              <a:t>confrontation</a:t>
            </a:r>
            <a:r>
              <a:rPr lang="es-EC" sz="2800" dirty="0"/>
              <a:t> of </a:t>
            </a:r>
            <a:r>
              <a:rPr lang="es-EC" sz="2800" dirty="0" err="1"/>
              <a:t>the</a:t>
            </a:r>
            <a:r>
              <a:rPr lang="es-EC" sz="2800" dirty="0"/>
              <a:t> "</a:t>
            </a:r>
            <a:r>
              <a:rPr lang="es-EC" sz="2800" dirty="0" err="1"/>
              <a:t>Super</a:t>
            </a:r>
            <a:r>
              <a:rPr lang="es-EC" sz="2800" dirty="0"/>
              <a:t> </a:t>
            </a:r>
            <a:r>
              <a:rPr lang="es-EC" sz="2800" dirty="0" err="1"/>
              <a:t>Powers</a:t>
            </a:r>
            <a:r>
              <a:rPr lang="es-EC" sz="2800" dirty="0"/>
              <a:t>" </a:t>
            </a:r>
            <a:r>
              <a:rPr lang="es-EC" sz="2800" dirty="0" err="1"/>
              <a:t>worldwide</a:t>
            </a:r>
            <a:r>
              <a:rPr lang="es-EC" sz="2800" dirty="0"/>
              <a:t>, </a:t>
            </a:r>
            <a:r>
              <a:rPr lang="es-EC" sz="2800" dirty="0" err="1"/>
              <a:t>the</a:t>
            </a:r>
            <a:r>
              <a:rPr lang="es-EC" sz="2800" dirty="0"/>
              <a:t> </a:t>
            </a:r>
            <a:r>
              <a:rPr lang="es-EC" sz="2800" dirty="0" err="1"/>
              <a:t>development</a:t>
            </a:r>
            <a:r>
              <a:rPr lang="es-EC" sz="2800" dirty="0"/>
              <a:t> of nuclear </a:t>
            </a:r>
            <a:r>
              <a:rPr lang="es-EC" sz="2800" dirty="0" err="1"/>
              <a:t>energy</a:t>
            </a:r>
            <a:r>
              <a:rPr lang="es-EC" sz="2800" dirty="0"/>
              <a:t>, </a:t>
            </a:r>
            <a:r>
              <a:rPr lang="es-EC" sz="2800" dirty="0" err="1"/>
              <a:t>its</a:t>
            </a:r>
            <a:r>
              <a:rPr lang="es-EC" sz="2800" dirty="0"/>
              <a:t> </a:t>
            </a:r>
            <a:r>
              <a:rPr lang="es-EC" sz="2800" dirty="0" err="1"/>
              <a:t>impact</a:t>
            </a:r>
            <a:r>
              <a:rPr lang="es-EC" sz="2800" dirty="0"/>
              <a:t> </a:t>
            </a:r>
            <a:r>
              <a:rPr lang="es-EC" sz="2800" dirty="0" err="1"/>
              <a:t>on</a:t>
            </a:r>
            <a:r>
              <a:rPr lang="es-EC" sz="2800" dirty="0"/>
              <a:t> </a:t>
            </a:r>
            <a:r>
              <a:rPr lang="es-EC" sz="2800" dirty="0" err="1"/>
              <a:t>the</a:t>
            </a:r>
            <a:r>
              <a:rPr lang="es-EC" sz="2800" dirty="0"/>
              <a:t> </a:t>
            </a:r>
            <a:r>
              <a:rPr lang="es-EC" sz="2800" dirty="0" err="1"/>
              <a:t>Third</a:t>
            </a:r>
            <a:r>
              <a:rPr lang="es-EC" sz="2800" dirty="0"/>
              <a:t> </a:t>
            </a:r>
            <a:r>
              <a:rPr lang="es-EC" sz="2800" dirty="0" err="1"/>
              <a:t>World</a:t>
            </a:r>
            <a:r>
              <a:rPr lang="es-EC" sz="2800" dirty="0"/>
              <a:t>, </a:t>
            </a:r>
            <a:r>
              <a:rPr lang="es-EC" sz="2800" dirty="0" err="1"/>
              <a:t>especially</a:t>
            </a:r>
            <a:r>
              <a:rPr lang="es-EC" sz="2800" dirty="0"/>
              <a:t> in </a:t>
            </a:r>
            <a:r>
              <a:rPr lang="es-EC" sz="2800" dirty="0" err="1"/>
              <a:t>Latin</a:t>
            </a:r>
            <a:r>
              <a:rPr lang="es-EC" sz="2800" dirty="0"/>
              <a:t> </a:t>
            </a:r>
            <a:r>
              <a:rPr lang="es-EC" sz="2800" dirty="0" err="1"/>
              <a:t>America</a:t>
            </a:r>
            <a:r>
              <a:rPr lang="es-EC" sz="2800" dirty="0"/>
              <a:t>.</a:t>
            </a:r>
          </a:p>
        </p:txBody>
      </p:sp>
    </p:spTree>
    <p:extLst>
      <p:ext uri="{BB962C8B-B14F-4D97-AF65-F5344CB8AC3E}">
        <p14:creationId xmlns:p14="http://schemas.microsoft.com/office/powerpoint/2010/main" val="194422830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2833829"/>
            <a:ext cx="9611783" cy="2677648"/>
          </a:xfrm>
        </p:spPr>
        <p:txBody>
          <a:bodyPr/>
          <a:lstStyle/>
          <a:p>
            <a:r>
              <a:rPr lang="es-EC" sz="7200" b="1" dirty="0" smtClean="0">
                <a:solidFill>
                  <a:schemeClr val="accent1"/>
                </a:solidFill>
              </a:rPr>
              <a:t>1st </a:t>
            </a:r>
            <a:r>
              <a:rPr lang="es-EC" sz="7200" b="1" dirty="0" err="1" smtClean="0">
                <a:solidFill>
                  <a:schemeClr val="accent1"/>
                </a:solidFill>
              </a:rPr>
              <a:t>Phase</a:t>
            </a:r>
            <a:r>
              <a:rPr lang="es-EC" sz="7200" b="1" dirty="0" smtClean="0">
                <a:solidFill>
                  <a:schemeClr val="accent1"/>
                </a:solidFill>
              </a:rPr>
              <a:t>-</a:t>
            </a:r>
            <a:br>
              <a:rPr lang="es-EC" sz="7200" b="1" dirty="0" smtClean="0">
                <a:solidFill>
                  <a:schemeClr val="accent1"/>
                </a:solidFill>
              </a:rPr>
            </a:br>
            <a:r>
              <a:rPr lang="es-EC" sz="7200" b="1" dirty="0" err="1" smtClean="0">
                <a:solidFill>
                  <a:schemeClr val="accent1"/>
                </a:solidFill>
              </a:rPr>
              <a:t>Maximun</a:t>
            </a:r>
            <a:r>
              <a:rPr lang="es-EC" sz="7200" b="1" dirty="0" smtClean="0">
                <a:solidFill>
                  <a:schemeClr val="accent1"/>
                </a:solidFill>
              </a:rPr>
              <a:t> </a:t>
            </a:r>
            <a:r>
              <a:rPr lang="es-EC" sz="7200" b="1" dirty="0" err="1" smtClean="0">
                <a:solidFill>
                  <a:schemeClr val="accent1"/>
                </a:solidFill>
              </a:rPr>
              <a:t>Tension</a:t>
            </a:r>
            <a:r>
              <a:rPr lang="es-EC" sz="7200" b="1" dirty="0" smtClean="0">
                <a:solidFill>
                  <a:schemeClr val="accent1"/>
                </a:solidFill>
              </a:rPr>
              <a:t> (1950-1953)</a:t>
            </a:r>
            <a:r>
              <a:rPr lang="es-EC" dirty="0" smtClean="0"/>
              <a:t/>
            </a:r>
            <a:br>
              <a:rPr lang="es-EC" dirty="0" smtClean="0"/>
            </a:br>
            <a:endParaRPr lang="es-EC" dirty="0"/>
          </a:p>
        </p:txBody>
      </p:sp>
    </p:spTree>
    <p:extLst>
      <p:ext uri="{BB962C8B-B14F-4D97-AF65-F5344CB8AC3E}">
        <p14:creationId xmlns:p14="http://schemas.microsoft.com/office/powerpoint/2010/main" val="3125302886"/>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76422" y="-103031"/>
            <a:ext cx="5587285" cy="1676400"/>
          </a:xfrm>
          <a:prstGeom prst="rect">
            <a:avLst/>
          </a:prstGeom>
        </p:spPr>
        <p:txBody>
          <a:bodyP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smtClean="0">
                <a:solidFill>
                  <a:schemeClr val="accent1"/>
                </a:solidFill>
                <a:latin typeface="Impact" pitchFamily="34" charset="0"/>
              </a:rPr>
              <a:t>Germany Divided</a:t>
            </a:r>
            <a:endParaRPr lang="en-US" sz="5400" dirty="0">
              <a:solidFill>
                <a:schemeClr val="accent1"/>
              </a:solidFill>
              <a:latin typeface="Impact" pitchFamily="34" charset="0"/>
            </a:endParaRPr>
          </a:p>
        </p:txBody>
      </p:sp>
      <p:pic>
        <p:nvPicPr>
          <p:cNvPr id="3" name="Picture 5" descr="Deutschland_Besatzungszonen_1945_1946">
            <a:hlinkClick r:id="rId2"/>
          </p:cNvPr>
          <p:cNvPicPr>
            <a:picLocks noChangeAspect="1" noChangeArrowheads="1"/>
          </p:cNvPicPr>
          <p:nvPr/>
        </p:nvPicPr>
        <p:blipFill>
          <a:blip r:embed="rId3" cstate="print"/>
          <a:srcRect/>
          <a:stretch>
            <a:fillRect/>
          </a:stretch>
        </p:blipFill>
        <p:spPr bwMode="auto">
          <a:xfrm>
            <a:off x="0" y="234610"/>
            <a:ext cx="5076421" cy="6623389"/>
          </a:xfrm>
          <a:prstGeom prst="rect">
            <a:avLst/>
          </a:prstGeom>
          <a:noFill/>
        </p:spPr>
      </p:pic>
      <p:sp>
        <p:nvSpPr>
          <p:cNvPr id="4" name="Text Box 6"/>
          <p:cNvSpPr txBox="1">
            <a:spLocks noChangeArrowheads="1"/>
          </p:cNvSpPr>
          <p:nvPr/>
        </p:nvSpPr>
        <p:spPr bwMode="auto">
          <a:xfrm>
            <a:off x="6368378" y="2072424"/>
            <a:ext cx="3471081" cy="2554545"/>
          </a:xfrm>
          <a:prstGeom prst="rect">
            <a:avLst/>
          </a:prstGeom>
          <a:noFill/>
          <a:ln w="9525">
            <a:noFill/>
            <a:miter lim="800000"/>
            <a:headEnd/>
            <a:tailEnd/>
          </a:ln>
          <a:effectLst/>
        </p:spPr>
        <p:txBody>
          <a:bodyPr wrap="square">
            <a:spAutoFit/>
          </a:bodyPr>
          <a:lstStyle/>
          <a:p>
            <a:pPr algn="just">
              <a:spcBef>
                <a:spcPct val="50000"/>
              </a:spcBef>
            </a:pPr>
            <a:r>
              <a:rPr lang="en-US" sz="3200" b="1" i="1" dirty="0">
                <a:latin typeface="Times New Roman" pitchFamily="18" charset="0"/>
              </a:rPr>
              <a:t>Occupation zones after 1945. Berlin is the multinational area within the Soviet zone.</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390" y="4825498"/>
            <a:ext cx="1934168" cy="2494639"/>
          </a:xfrm>
          <a:prstGeom prst="rect">
            <a:avLst/>
          </a:prstGeom>
        </p:spPr>
      </p:pic>
    </p:spTree>
    <p:extLst>
      <p:ext uri="{BB962C8B-B14F-4D97-AF65-F5344CB8AC3E}">
        <p14:creationId xmlns:p14="http://schemas.microsoft.com/office/powerpoint/2010/main" val="2194070169"/>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7412932" y="1181026"/>
            <a:ext cx="4618017" cy="5693866"/>
          </a:xfrm>
          <a:prstGeom prst="rect">
            <a:avLst/>
          </a:prstGeom>
          <a:noFill/>
          <a:ln w="9525">
            <a:noFill/>
            <a:miter lim="800000"/>
            <a:headEnd/>
            <a:tailEnd/>
          </a:ln>
          <a:effectLst/>
        </p:spPr>
        <p:txBody>
          <a:bodyPr wrap="square">
            <a:spAutoFit/>
          </a:bodyPr>
          <a:lstStyle/>
          <a:p>
            <a:pPr algn="just"/>
            <a:r>
              <a:rPr lang="en-US" altLang="es-EC" sz="2800" b="1" i="1" dirty="0">
                <a:latin typeface="Times New Roman" panose="02020603050405020304" pitchFamily="18" charset="0"/>
                <a:cs typeface="Times New Roman" panose="02020603050405020304" pitchFamily="18" charset="0"/>
              </a:rPr>
              <a:t>The Soviet Union wanted all of Berlin. </a:t>
            </a:r>
            <a:r>
              <a:rPr lang="en-US" altLang="es-EC" sz="2800" b="1" i="1" dirty="0" smtClean="0">
                <a:latin typeface="Times New Roman" panose="02020603050405020304" pitchFamily="18" charset="0"/>
                <a:cs typeface="Times New Roman" panose="02020603050405020304" pitchFamily="18" charset="0"/>
              </a:rPr>
              <a:t>On </a:t>
            </a:r>
            <a:r>
              <a:rPr lang="en-US" altLang="es-EC" sz="2800" b="1" i="1" dirty="0">
                <a:latin typeface="Times New Roman" panose="02020603050405020304" pitchFamily="18" charset="0"/>
                <a:cs typeface="Times New Roman" panose="02020603050405020304" pitchFamily="18" charset="0"/>
              </a:rPr>
              <a:t>June 24, 1948 the Soviet Union blocked off all roads and rail roads entering and leaving East </a:t>
            </a:r>
            <a:r>
              <a:rPr lang="en-US" altLang="es-EC" sz="2800" b="1" i="1" dirty="0" smtClean="0">
                <a:latin typeface="Times New Roman" panose="02020603050405020304" pitchFamily="18" charset="0"/>
                <a:cs typeface="Times New Roman" panose="02020603050405020304" pitchFamily="18" charset="0"/>
              </a:rPr>
              <a:t>Germany. </a:t>
            </a:r>
            <a:r>
              <a:rPr lang="en-US" altLang="es-EC" sz="2800" b="1" i="1" dirty="0">
                <a:latin typeface="Times New Roman" panose="02020603050405020304" pitchFamily="18" charset="0"/>
                <a:cs typeface="Times New Roman" panose="02020603050405020304" pitchFamily="18" charset="0"/>
              </a:rPr>
              <a:t>The people in Berlin were starving so the United States and Britain </a:t>
            </a:r>
            <a:r>
              <a:rPr lang="en-US" altLang="es-EC" sz="2800" b="1" i="1" dirty="0" smtClean="0">
                <a:latin typeface="Times New Roman" panose="02020603050405020304" pitchFamily="18" charset="0"/>
                <a:cs typeface="Times New Roman" panose="02020603050405020304" pitchFamily="18" charset="0"/>
              </a:rPr>
              <a:t>sent airlifts </a:t>
            </a:r>
            <a:r>
              <a:rPr lang="en-US" altLang="es-EC" sz="2800" b="1" i="1" dirty="0">
                <a:latin typeface="Times New Roman" panose="02020603050405020304" pitchFamily="18" charset="0"/>
                <a:cs typeface="Times New Roman" panose="02020603050405020304" pitchFamily="18" charset="0"/>
              </a:rPr>
              <a:t>of </a:t>
            </a:r>
            <a:r>
              <a:rPr lang="en-US" altLang="es-EC" sz="2800" b="1" i="1" dirty="0" smtClean="0">
                <a:latin typeface="Times New Roman" panose="02020603050405020304" pitchFamily="18" charset="0"/>
                <a:cs typeface="Times New Roman" panose="02020603050405020304" pitchFamily="18" charset="0"/>
              </a:rPr>
              <a:t>food. They lasted 321 days. </a:t>
            </a:r>
            <a:r>
              <a:rPr lang="en-US" altLang="es-EC" sz="2800" b="1" i="1" dirty="0">
                <a:latin typeface="Times New Roman" panose="02020603050405020304" pitchFamily="18" charset="0"/>
                <a:cs typeface="Times New Roman" panose="02020603050405020304" pitchFamily="18" charset="0"/>
              </a:rPr>
              <a:t>A plane took off every three minutes to bring the food and medicine. The blockade </a:t>
            </a:r>
            <a:r>
              <a:rPr lang="en-US" altLang="es-EC" sz="2800" b="1" i="1" u="sng" dirty="0">
                <a:latin typeface="Times New Roman" panose="02020603050405020304" pitchFamily="18" charset="0"/>
                <a:cs typeface="Times New Roman" panose="02020603050405020304" pitchFamily="18" charset="0"/>
              </a:rPr>
              <a:t>ended May 11, 1949</a:t>
            </a:r>
            <a:endParaRPr lang="en-US" sz="2800" b="1" i="1" u="sng" dirty="0">
              <a:effectLst>
                <a:outerShdw blurRad="38100" dist="38100" dir="2700000" algn="tl">
                  <a:srgbClr val="000000">
                    <a:alpha val="43137"/>
                  </a:srgbClr>
                </a:outerShdw>
              </a:effectLst>
              <a:latin typeface="Times New Roman" pitchFamily="18" charset="0"/>
              <a:cs typeface="Times New Roman" panose="02020603050405020304" pitchFamily="18" charset="0"/>
            </a:endParaRPr>
          </a:p>
        </p:txBody>
      </p:sp>
      <p:sp>
        <p:nvSpPr>
          <p:cNvPr id="3" name="Rectangle 5"/>
          <p:cNvSpPr>
            <a:spLocks noChangeArrowheads="1"/>
          </p:cNvSpPr>
          <p:nvPr/>
        </p:nvSpPr>
        <p:spPr bwMode="auto">
          <a:xfrm>
            <a:off x="4584879" y="-145027"/>
            <a:ext cx="5727700" cy="1508105"/>
          </a:xfrm>
          <a:prstGeom prst="rect">
            <a:avLst/>
          </a:prstGeom>
          <a:noFill/>
          <a:ln w="9525">
            <a:noFill/>
            <a:miter lim="800000"/>
            <a:headEnd/>
            <a:tailEnd/>
          </a:ln>
          <a:effectLst/>
        </p:spPr>
        <p:txBody>
          <a:bodyPr wrap="square">
            <a:spAutoFit/>
          </a:bodyPr>
          <a:lstStyle/>
          <a:p>
            <a:pPr algn="ctr"/>
            <a:r>
              <a:rPr lang="en-US" sz="4400" dirty="0" smtClean="0">
                <a:solidFill>
                  <a:schemeClr val="accent1"/>
                </a:solidFill>
                <a:effectLst>
                  <a:outerShdw blurRad="38100" dist="38100" dir="2700000" algn="tl">
                    <a:srgbClr val="000000">
                      <a:alpha val="43137"/>
                    </a:srgbClr>
                  </a:outerShdw>
                </a:effectLst>
                <a:latin typeface="Impact" pitchFamily="34" charset="0"/>
              </a:rPr>
              <a:t>Berlin Blockade</a:t>
            </a:r>
          </a:p>
          <a:p>
            <a:pPr algn="ctr"/>
            <a:r>
              <a:rPr lang="en-US" sz="2400" dirty="0">
                <a:solidFill>
                  <a:schemeClr val="accent1"/>
                </a:solidFill>
              </a:rPr>
              <a:t>(1948–49) was the first major crisis of the Cold War</a:t>
            </a:r>
            <a:endParaRPr lang="en-US" sz="2400" dirty="0">
              <a:solidFill>
                <a:schemeClr val="accent1"/>
              </a:solidFill>
              <a:effectLst>
                <a:outerShdw blurRad="38100" dist="38100" dir="2700000" algn="tl">
                  <a:srgbClr val="000000">
                    <a:alpha val="43137"/>
                  </a:srgbClr>
                </a:outerShdw>
              </a:effectLst>
              <a:latin typeface="Impact" pitchFamily="34" charset="0"/>
            </a:endParaRPr>
          </a:p>
        </p:txBody>
      </p:sp>
      <p:pic>
        <p:nvPicPr>
          <p:cNvPr id="4" name="Picture 9"/>
          <p:cNvPicPr>
            <a:picLocks noChangeAspect="1" noChangeArrowheads="1"/>
          </p:cNvPicPr>
          <p:nvPr/>
        </p:nvPicPr>
        <p:blipFill>
          <a:blip cstate="print"/>
          <a:srcRect/>
          <a:stretch>
            <a:fillRect/>
          </a:stretch>
        </p:blipFill>
        <p:spPr bwMode="auto">
          <a:xfrm>
            <a:off x="0" y="0"/>
            <a:ext cx="4752304" cy="6850063"/>
          </a:xfrm>
          <a:prstGeom prst="rect">
            <a:avLst/>
          </a:prstGeom>
          <a:noFill/>
          <a:ln w="9525">
            <a:noFill/>
            <a:miter lim="800000"/>
            <a:headEnd/>
            <a:tailEnd/>
          </a:ln>
          <a:effectLst/>
        </p:spPr>
      </p:pic>
      <p:sp>
        <p:nvSpPr>
          <p:cNvPr id="5" name="Text Box 13"/>
          <p:cNvSpPr txBox="1">
            <a:spLocks noChangeArrowheads="1"/>
          </p:cNvSpPr>
          <p:nvPr/>
        </p:nvSpPr>
        <p:spPr bwMode="auto">
          <a:xfrm>
            <a:off x="4970953" y="4051788"/>
            <a:ext cx="2155825" cy="2462213"/>
          </a:xfrm>
          <a:prstGeom prst="rect">
            <a:avLst/>
          </a:prstGeom>
          <a:noFill/>
          <a:ln w="9525">
            <a:noFill/>
            <a:miter lim="800000"/>
            <a:headEnd/>
            <a:tailEnd/>
          </a:ln>
          <a:effectLst/>
        </p:spPr>
        <p:txBody>
          <a:bodyPr>
            <a:spAutoFit/>
          </a:bodyPr>
          <a:lstStyle/>
          <a:p>
            <a:pPr>
              <a:spcBef>
                <a:spcPct val="50000"/>
              </a:spcBef>
            </a:pPr>
            <a:r>
              <a:rPr lang="en-US" sz="2800" b="1" u="sng" dirty="0">
                <a:latin typeface="Times New Roman" pitchFamily="18" charset="0"/>
              </a:rPr>
              <a:t>West </a:t>
            </a:r>
            <a:r>
              <a:rPr lang="en-US" sz="2800" b="1" u="sng" dirty="0" smtClean="0">
                <a:latin typeface="Times New Roman" pitchFamily="18" charset="0"/>
              </a:rPr>
              <a:t>Berlin</a:t>
            </a:r>
          </a:p>
          <a:p>
            <a:pPr>
              <a:spcBef>
                <a:spcPct val="50000"/>
              </a:spcBef>
            </a:pPr>
            <a:r>
              <a:rPr lang="en-US" sz="2800" b="1" dirty="0" smtClean="0">
                <a:latin typeface="Times New Roman" pitchFamily="18" charset="0"/>
              </a:rPr>
              <a:t>Federal Republic of Germany (FRG)</a:t>
            </a:r>
            <a:endParaRPr lang="en-US" sz="2800" b="1" dirty="0">
              <a:latin typeface="Times New Roman" pitchFamily="18" charset="0"/>
            </a:endParaRPr>
          </a:p>
        </p:txBody>
      </p:sp>
      <p:sp>
        <p:nvSpPr>
          <p:cNvPr id="6" name="Text Box 14"/>
          <p:cNvSpPr txBox="1">
            <a:spLocks noChangeArrowheads="1"/>
          </p:cNvSpPr>
          <p:nvPr/>
        </p:nvSpPr>
        <p:spPr bwMode="auto">
          <a:xfrm>
            <a:off x="4970395" y="1374132"/>
            <a:ext cx="2057400" cy="2462213"/>
          </a:xfrm>
          <a:prstGeom prst="rect">
            <a:avLst/>
          </a:prstGeom>
          <a:noFill/>
          <a:ln w="9525">
            <a:noFill/>
            <a:miter lim="800000"/>
            <a:headEnd/>
            <a:tailEnd/>
          </a:ln>
          <a:effectLst/>
        </p:spPr>
        <p:txBody>
          <a:bodyPr>
            <a:spAutoFit/>
          </a:bodyPr>
          <a:lstStyle/>
          <a:p>
            <a:pPr>
              <a:spcBef>
                <a:spcPct val="50000"/>
              </a:spcBef>
            </a:pPr>
            <a:r>
              <a:rPr lang="en-US" sz="2800" b="1" u="sng" dirty="0">
                <a:latin typeface="Times New Roman" pitchFamily="18" charset="0"/>
              </a:rPr>
              <a:t>East </a:t>
            </a:r>
            <a:r>
              <a:rPr lang="en-US" sz="2800" b="1" u="sng" dirty="0" smtClean="0">
                <a:latin typeface="Times New Roman" pitchFamily="18" charset="0"/>
              </a:rPr>
              <a:t>Berlin</a:t>
            </a:r>
          </a:p>
          <a:p>
            <a:pPr>
              <a:spcBef>
                <a:spcPct val="50000"/>
              </a:spcBef>
            </a:pPr>
            <a:r>
              <a:rPr lang="en-US" sz="2800" b="1" dirty="0" smtClean="0">
                <a:latin typeface="Times New Roman" pitchFamily="18" charset="0"/>
              </a:rPr>
              <a:t>Democratic Republic of Germany (DRG)</a:t>
            </a:r>
            <a:endParaRPr lang="en-US" sz="2800" b="1" dirty="0">
              <a:latin typeface="Times New Roman" pitchFamily="18" charset="0"/>
            </a:endParaRPr>
          </a:p>
        </p:txBody>
      </p:sp>
      <p:sp>
        <p:nvSpPr>
          <p:cNvPr id="7" name="Line 15"/>
          <p:cNvSpPr>
            <a:spLocks noChangeShapeType="1"/>
          </p:cNvSpPr>
          <p:nvPr/>
        </p:nvSpPr>
        <p:spPr bwMode="auto">
          <a:xfrm flipH="1" flipV="1">
            <a:off x="3658448" y="2434616"/>
            <a:ext cx="1311947" cy="1900707"/>
          </a:xfrm>
          <a:prstGeom prst="line">
            <a:avLst/>
          </a:prstGeom>
          <a:noFill/>
          <a:ln w="9525">
            <a:solidFill>
              <a:schemeClr val="tx1"/>
            </a:solidFill>
            <a:round/>
            <a:headEnd/>
            <a:tailEnd type="triangle" w="med" len="med"/>
          </a:ln>
          <a:effectLst/>
        </p:spPr>
        <p:txBody>
          <a:bodyPr/>
          <a:lstStyle/>
          <a:p>
            <a:endParaRPr lang="en-US"/>
          </a:p>
        </p:txBody>
      </p:sp>
      <p:sp>
        <p:nvSpPr>
          <p:cNvPr id="8" name="Line 17"/>
          <p:cNvSpPr>
            <a:spLocks noChangeShapeType="1"/>
          </p:cNvSpPr>
          <p:nvPr/>
        </p:nvSpPr>
        <p:spPr bwMode="auto">
          <a:xfrm flipH="1">
            <a:off x="3851632" y="1908677"/>
            <a:ext cx="1118763" cy="481883"/>
          </a:xfrm>
          <a:prstGeom prst="line">
            <a:avLst/>
          </a:prstGeom>
          <a:noFill/>
          <a:ln w="9525">
            <a:solidFill>
              <a:schemeClr val="tx1"/>
            </a:solidFill>
            <a:round/>
            <a:headEnd/>
            <a:tailEnd type="triangle" w="med" len="med"/>
          </a:ln>
          <a:effectLst/>
        </p:spPr>
        <p:txBody>
          <a:bodyPr/>
          <a:lstStyle/>
          <a:p>
            <a:endParaRPr lang="en-US"/>
          </a:p>
        </p:txBody>
      </p:sp>
      <p:cxnSp>
        <p:nvCxnSpPr>
          <p:cNvPr id="10" name="Conector recto 9"/>
          <p:cNvCxnSpPr/>
          <p:nvPr/>
        </p:nvCxnSpPr>
        <p:spPr>
          <a:xfrm>
            <a:off x="7268447" y="1532586"/>
            <a:ext cx="0" cy="5342306"/>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899" y="4152314"/>
            <a:ext cx="1934168" cy="2494639"/>
          </a:xfrm>
          <a:prstGeom prst="rect">
            <a:avLst/>
          </a:prstGeom>
        </p:spPr>
      </p:pic>
      <p:sp>
        <p:nvSpPr>
          <p:cNvPr id="9" name="8 Rectángulo"/>
          <p:cNvSpPr/>
          <p:nvPr/>
        </p:nvSpPr>
        <p:spPr>
          <a:xfrm>
            <a:off x="1136855" y="6446898"/>
            <a:ext cx="6276077" cy="400110"/>
          </a:xfrm>
          <a:prstGeom prst="rect">
            <a:avLst/>
          </a:prstGeom>
        </p:spPr>
        <p:txBody>
          <a:bodyPr wrap="none">
            <a:spAutoFit/>
          </a:bodyPr>
          <a:lstStyle/>
          <a:p>
            <a:r>
              <a:rPr lang="es-EC" sz="2000" b="1" dirty="0">
                <a:hlinkClick r:id="rId3"/>
              </a:rPr>
              <a:t>https://</a:t>
            </a:r>
            <a:r>
              <a:rPr lang="es-EC" sz="2000" b="1" dirty="0" smtClean="0">
                <a:hlinkClick r:id="rId3"/>
              </a:rPr>
              <a:t>www.youtube.com/watch?v=lT8JNFcd2l8</a:t>
            </a:r>
            <a:r>
              <a:rPr lang="es-EC" sz="2000" b="1" dirty="0" smtClean="0"/>
              <a:t> </a:t>
            </a:r>
            <a:endParaRPr lang="es-EC" sz="2000" b="1" dirty="0"/>
          </a:p>
        </p:txBody>
      </p:sp>
    </p:spTree>
    <p:extLst>
      <p:ext uri="{BB962C8B-B14F-4D97-AF65-F5344CB8AC3E}">
        <p14:creationId xmlns:p14="http://schemas.microsoft.com/office/powerpoint/2010/main" val="3259762727"/>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utoUpdateAnimBg="0"/>
      <p:bldP spid="6" grpId="0" autoUpdateAnimBg="0"/>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53405"/>
            <a:ext cx="6710491" cy="769441"/>
          </a:xfrm>
          <a:prstGeom prst="rect">
            <a:avLst/>
          </a:prstGeom>
        </p:spPr>
        <p:txBody>
          <a:bodyPr wrap="none">
            <a:spAutoFit/>
          </a:bodyPr>
          <a:lstStyle/>
          <a:p>
            <a:r>
              <a:rPr lang="es-EC" sz="4400" b="1" dirty="0" err="1">
                <a:solidFill>
                  <a:schemeClr val="accent1"/>
                </a:solidFill>
                <a:latin typeface="Impact" panose="020B0806030902050204" pitchFamily="34" charset="0"/>
              </a:rPr>
              <a:t>The</a:t>
            </a:r>
            <a:r>
              <a:rPr lang="es-EC" sz="4400" b="1" dirty="0">
                <a:solidFill>
                  <a:schemeClr val="accent1"/>
                </a:solidFill>
                <a:latin typeface="Impact" panose="020B0806030902050204" pitchFamily="34" charset="0"/>
              </a:rPr>
              <a:t> </a:t>
            </a:r>
            <a:r>
              <a:rPr lang="es-EC" sz="4400" b="1" dirty="0" err="1">
                <a:solidFill>
                  <a:schemeClr val="accent1"/>
                </a:solidFill>
                <a:latin typeface="Impact" panose="020B0806030902050204" pitchFamily="34" charset="0"/>
              </a:rPr>
              <a:t>Korean</a:t>
            </a:r>
            <a:r>
              <a:rPr lang="es-EC" sz="4400" b="1" dirty="0">
                <a:solidFill>
                  <a:schemeClr val="accent1"/>
                </a:solidFill>
                <a:latin typeface="Impact" panose="020B0806030902050204" pitchFamily="34" charset="0"/>
              </a:rPr>
              <a:t> </a:t>
            </a:r>
            <a:r>
              <a:rPr lang="es-EC" sz="4400" b="1" dirty="0" err="1">
                <a:solidFill>
                  <a:schemeClr val="accent1"/>
                </a:solidFill>
                <a:latin typeface="Impact" panose="020B0806030902050204" pitchFamily="34" charset="0"/>
              </a:rPr>
              <a:t>War</a:t>
            </a:r>
            <a:r>
              <a:rPr lang="es-EC" sz="4400" b="1" dirty="0">
                <a:solidFill>
                  <a:schemeClr val="accent1"/>
                </a:solidFill>
                <a:latin typeface="Impact" panose="020B0806030902050204" pitchFamily="34" charset="0"/>
              </a:rPr>
              <a:t> (1950-1953)</a:t>
            </a:r>
          </a:p>
        </p:txBody>
      </p:sp>
      <p:sp>
        <p:nvSpPr>
          <p:cNvPr id="3" name="CuadroTexto 2"/>
          <p:cNvSpPr txBox="1"/>
          <p:nvPr/>
        </p:nvSpPr>
        <p:spPr>
          <a:xfrm>
            <a:off x="284340" y="922846"/>
            <a:ext cx="5409127" cy="5693866"/>
          </a:xfrm>
          <a:prstGeom prst="rect">
            <a:avLst/>
          </a:prstGeom>
          <a:noFill/>
        </p:spPr>
        <p:txBody>
          <a:bodyPr wrap="square" rtlCol="0">
            <a:spAutoFit/>
          </a:bodyPr>
          <a:lstStyle/>
          <a:p>
            <a:r>
              <a:rPr lang="es-EC" sz="2800" b="1" i="1" dirty="0" err="1" smtClean="0">
                <a:latin typeface="Times New Roman" panose="02020603050405020304" pitchFamily="18" charset="0"/>
                <a:cs typeface="Times New Roman" panose="02020603050405020304" pitchFamily="18" charset="0"/>
              </a:rPr>
              <a:t>Korea</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was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invaded</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by</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Japan</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since</a:t>
            </a:r>
            <a:r>
              <a:rPr lang="es-EC" sz="2800" b="1" i="1" dirty="0" smtClean="0">
                <a:latin typeface="Times New Roman" panose="02020603050405020304" pitchFamily="18" charset="0"/>
                <a:cs typeface="Times New Roman" panose="02020603050405020304" pitchFamily="18" charset="0"/>
              </a:rPr>
              <a:t> 1910. </a:t>
            </a:r>
            <a:r>
              <a:rPr lang="es-EC" sz="2800" b="1" i="1" dirty="0" err="1" smtClean="0">
                <a:latin typeface="Times New Roman" panose="02020603050405020304" pitchFamily="18" charset="0"/>
                <a:cs typeface="Times New Roman" panose="02020603050405020304" pitchFamily="18" charset="0"/>
              </a:rPr>
              <a:t>It</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was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divided</a:t>
            </a:r>
            <a:r>
              <a:rPr lang="es-EC" sz="2800" b="1" i="1" dirty="0" smtClean="0">
                <a:latin typeface="Times New Roman" panose="02020603050405020304" pitchFamily="18" charset="0"/>
                <a:cs typeface="Times New Roman" panose="02020603050405020304" pitchFamily="18" charset="0"/>
              </a:rPr>
              <a:t> in </a:t>
            </a:r>
            <a:r>
              <a:rPr lang="es-EC" sz="2800" b="1" i="1" dirty="0" err="1" smtClean="0">
                <a:latin typeface="Times New Roman" panose="02020603050405020304" pitchFamily="18" charset="0"/>
                <a:cs typeface="Times New Roman" panose="02020603050405020304" pitchFamily="18" charset="0"/>
              </a:rPr>
              <a:t>two</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parts</a:t>
            </a:r>
            <a:r>
              <a:rPr lang="es-EC" sz="2800" b="1" i="1" dirty="0" smtClean="0">
                <a:latin typeface="Times New Roman" panose="02020603050405020304" pitchFamily="18" charset="0"/>
                <a:cs typeface="Times New Roman" panose="02020603050405020304" pitchFamily="18" charset="0"/>
              </a:rPr>
              <a:t> North </a:t>
            </a:r>
            <a:r>
              <a:rPr lang="es-EC" sz="2800" b="1" i="1" dirty="0" err="1" smtClean="0">
                <a:latin typeface="Times New Roman" panose="02020603050405020304" pitchFamily="18" charset="0"/>
                <a:cs typeface="Times New Roman" panose="02020603050405020304" pitchFamily="18" charset="0"/>
              </a:rPr>
              <a:t>Korea</a:t>
            </a:r>
            <a:r>
              <a:rPr lang="es-EC" sz="2800" b="1" i="1" dirty="0" smtClean="0">
                <a:latin typeface="Times New Roman" panose="02020603050405020304" pitchFamily="18" charset="0"/>
                <a:cs typeface="Times New Roman" panose="02020603050405020304" pitchFamily="18" charset="0"/>
              </a:rPr>
              <a:t> (Soviet </a:t>
            </a:r>
            <a:r>
              <a:rPr lang="es-EC" sz="2800" b="1" i="1" dirty="0" err="1" smtClean="0">
                <a:latin typeface="Times New Roman" panose="02020603050405020304" pitchFamily="18" charset="0"/>
                <a:cs typeface="Times New Roman" panose="02020603050405020304" pitchFamily="18" charset="0"/>
              </a:rPr>
              <a:t>influence</a:t>
            </a:r>
            <a:r>
              <a:rPr lang="es-EC" sz="2800" b="1" i="1" dirty="0" smtClean="0">
                <a:latin typeface="Times New Roman" panose="02020603050405020304" pitchFamily="18" charset="0"/>
                <a:cs typeface="Times New Roman" panose="02020603050405020304" pitchFamily="18" charset="0"/>
              </a:rPr>
              <a:t>) and South </a:t>
            </a:r>
            <a:r>
              <a:rPr lang="es-EC" sz="2800" b="1" i="1" dirty="0" err="1" smtClean="0">
                <a:latin typeface="Times New Roman" panose="02020603050405020304" pitchFamily="18" charset="0"/>
                <a:cs typeface="Times New Roman" panose="02020603050405020304" pitchFamily="18" charset="0"/>
              </a:rPr>
              <a:t>korea</a:t>
            </a:r>
            <a:r>
              <a:rPr lang="es-EC" sz="2800" b="1" i="1" dirty="0" smtClean="0">
                <a:latin typeface="Times New Roman" panose="02020603050405020304" pitchFamily="18" charset="0"/>
                <a:cs typeface="Times New Roman" panose="02020603050405020304" pitchFamily="18" charset="0"/>
              </a:rPr>
              <a:t> (US </a:t>
            </a:r>
            <a:r>
              <a:rPr lang="es-EC" sz="2800" b="1" i="1" dirty="0" err="1" smtClean="0">
                <a:latin typeface="Times New Roman" panose="02020603050405020304" pitchFamily="18" charset="0"/>
                <a:cs typeface="Times New Roman" panose="02020603050405020304" pitchFamily="18" charset="0"/>
              </a:rPr>
              <a:t>influence</a:t>
            </a:r>
            <a:r>
              <a:rPr lang="es-EC" sz="2800" b="1" i="1" dirty="0" smtClean="0">
                <a:latin typeface="Times New Roman" panose="02020603050405020304" pitchFamily="18" charset="0"/>
                <a:cs typeface="Times New Roman" panose="02020603050405020304" pitchFamily="18" charset="0"/>
              </a:rPr>
              <a:t>)</a:t>
            </a:r>
          </a:p>
          <a:p>
            <a:pPr algn="just"/>
            <a:r>
              <a:rPr lang="es-EC" sz="2800" b="1" i="1" dirty="0" smtClean="0">
                <a:latin typeface="Times New Roman" panose="02020603050405020304" pitchFamily="18" charset="0"/>
                <a:cs typeface="Times New Roman" panose="02020603050405020304" pitchFamily="18" charset="0"/>
              </a:rPr>
              <a:t>North </a:t>
            </a:r>
            <a:r>
              <a:rPr lang="es-EC" sz="2800" b="1" i="1" dirty="0" err="1" smtClean="0">
                <a:latin typeface="Times New Roman" panose="02020603050405020304" pitchFamily="18" charset="0"/>
                <a:cs typeface="Times New Roman" panose="02020603050405020304" pitchFamily="18" charset="0"/>
              </a:rPr>
              <a:t>Korea</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with</a:t>
            </a:r>
            <a:r>
              <a:rPr lang="es-EC" sz="2800" b="1" i="1"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the</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support</a:t>
            </a:r>
            <a:r>
              <a:rPr lang="es-EC" sz="2800" b="1" i="1" dirty="0" smtClean="0">
                <a:latin typeface="Times New Roman" panose="02020603050405020304" pitchFamily="18" charset="0"/>
                <a:cs typeface="Times New Roman" panose="02020603050405020304" pitchFamily="18" charset="0"/>
              </a:rPr>
              <a:t> of Stalin </a:t>
            </a:r>
            <a:r>
              <a:rPr lang="es-EC" sz="2800" b="1" i="1" dirty="0" err="1" smtClean="0">
                <a:latin typeface="Times New Roman" panose="02020603050405020304" pitchFamily="18" charset="0"/>
                <a:cs typeface="Times New Roman" panose="02020603050405020304" pitchFamily="18" charset="0"/>
              </a:rPr>
              <a:t>invaded</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the</a:t>
            </a:r>
            <a:r>
              <a:rPr lang="es-EC" sz="2800" b="1" i="1" dirty="0" smtClean="0">
                <a:latin typeface="Times New Roman" panose="02020603050405020304" pitchFamily="18" charset="0"/>
                <a:cs typeface="Times New Roman" panose="02020603050405020304" pitchFamily="18" charset="0"/>
              </a:rPr>
              <a:t> South in 1950. </a:t>
            </a:r>
            <a:r>
              <a:rPr lang="es-EC" sz="2800" b="1" i="1" dirty="0" err="1" smtClean="0">
                <a:latin typeface="Times New Roman" panose="02020603050405020304" pitchFamily="18" charset="0"/>
                <a:cs typeface="Times New Roman" panose="02020603050405020304" pitchFamily="18" charset="0"/>
              </a:rPr>
              <a:t>Gnral</a:t>
            </a:r>
            <a:r>
              <a:rPr lang="es-EC" sz="2800" b="1" i="1" dirty="0" smtClean="0">
                <a:latin typeface="Times New Roman" panose="02020603050405020304" pitchFamily="18" charset="0"/>
                <a:cs typeface="Times New Roman" panose="02020603050405020304" pitchFamily="18" charset="0"/>
              </a:rPr>
              <a:t>. Mac Arthur, </a:t>
            </a:r>
            <a:r>
              <a:rPr lang="es-EC" sz="2800" b="1" i="1" dirty="0" err="1" smtClean="0">
                <a:latin typeface="Times New Roman" panose="02020603050405020304" pitchFamily="18" charset="0"/>
                <a:cs typeface="Times New Roman" panose="02020603050405020304" pitchFamily="18" charset="0"/>
              </a:rPr>
              <a:t>represented</a:t>
            </a:r>
            <a:r>
              <a:rPr lang="es-EC" sz="2800" b="1" i="1" dirty="0" smtClean="0">
                <a:latin typeface="Times New Roman" panose="02020603050405020304" pitchFamily="18" charset="0"/>
                <a:cs typeface="Times New Roman" panose="02020603050405020304" pitchFamily="18" charset="0"/>
              </a:rPr>
              <a:t> US </a:t>
            </a:r>
            <a:r>
              <a:rPr lang="es-EC" sz="2800" b="1" i="1" dirty="0" err="1" smtClean="0">
                <a:latin typeface="Times New Roman" panose="02020603050405020304" pitchFamily="18" charset="0"/>
                <a:cs typeface="Times New Roman" panose="02020603050405020304" pitchFamily="18" charset="0"/>
              </a:rPr>
              <a:t>troops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threatened</a:t>
            </a:r>
            <a:r>
              <a:rPr lang="es-EC" sz="2800" b="1" i="1" dirty="0" smtClean="0">
                <a:latin typeface="Times New Roman" panose="02020603050405020304" pitchFamily="18" charset="0"/>
                <a:cs typeface="Times New Roman" panose="02020603050405020304" pitchFamily="18" charset="0"/>
              </a:rPr>
              <a:t> to use </a:t>
            </a:r>
            <a:r>
              <a:rPr lang="es-EC" sz="2800" b="1" i="1" dirty="0" err="1" smtClean="0">
                <a:latin typeface="Times New Roman" panose="02020603050405020304" pitchFamily="18" charset="0"/>
                <a:cs typeface="Times New Roman" panose="02020603050405020304" pitchFamily="18" charset="0"/>
              </a:rPr>
              <a:t>the</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atomic</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bomb</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this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warning</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caused</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his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destitution</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After</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Stalin´s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death</a:t>
            </a:r>
            <a:r>
              <a:rPr lang="es-EC" sz="2800" b="1" i="1" dirty="0" smtClean="0">
                <a:latin typeface="Times New Roman" panose="02020603050405020304" pitchFamily="18" charset="0"/>
                <a:cs typeface="Times New Roman" panose="02020603050405020304" pitchFamily="18" charset="0"/>
              </a:rPr>
              <a:t> in 1953; a </a:t>
            </a:r>
            <a:r>
              <a:rPr lang="es-EC" sz="2800" b="1" i="1" dirty="0" err="1" smtClean="0">
                <a:latin typeface="Times New Roman" panose="02020603050405020304" pitchFamily="18" charset="0"/>
                <a:cs typeface="Times New Roman" panose="02020603050405020304" pitchFamily="18" charset="0"/>
              </a:rPr>
              <a:t>treaty</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was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signed</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where</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it</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was</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stated</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that</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the</a:t>
            </a:r>
            <a:r>
              <a:rPr lang="es-EC" sz="2800" b="1" i="1" dirty="0" smtClean="0">
                <a:latin typeface="Times New Roman" panose="02020603050405020304" pitchFamily="18" charset="0"/>
                <a:cs typeface="Times New Roman" panose="02020603050405020304" pitchFamily="18" charset="0"/>
              </a:rPr>
              <a:t> division </a:t>
            </a:r>
            <a:r>
              <a:rPr lang="en-US" sz="2800" b="1" i="1" dirty="0" smtClean="0">
                <a:latin typeface="Times New Roman" panose="02020603050405020304" pitchFamily="18" charset="0"/>
                <a:cs typeface="Times New Roman" panose="02020603050405020304" pitchFamily="18" charset="0"/>
              </a:rPr>
              <a:t>would</a:t>
            </a:r>
            <a:r>
              <a:rPr lang="es-EC" sz="2800" b="1" i="1" dirty="0" smtClean="0">
                <a:latin typeface="Times New Roman" panose="02020603050405020304" pitchFamily="18" charset="0"/>
                <a:cs typeface="Times New Roman" panose="02020603050405020304" pitchFamily="18" charset="0"/>
              </a:rPr>
              <a:t> continue. This division </a:t>
            </a:r>
            <a:r>
              <a:rPr lang="es-EC" sz="2800" b="1" i="1" dirty="0" err="1" smtClean="0">
                <a:latin typeface="Times New Roman" panose="02020603050405020304" pitchFamily="18" charset="0"/>
                <a:cs typeface="Times New Roman" panose="02020603050405020304" pitchFamily="18" charset="0"/>
              </a:rPr>
              <a:t>still</a:t>
            </a:r>
            <a:r>
              <a:rPr lang="es-EC" sz="2800" b="1" i="1" dirty="0" smtClean="0">
                <a:latin typeface="Times New Roman" panose="02020603050405020304" pitchFamily="18" charset="0"/>
                <a:cs typeface="Times New Roman" panose="02020603050405020304" pitchFamily="18" charset="0"/>
              </a:rPr>
              <a:t> </a:t>
            </a:r>
            <a:r>
              <a:rPr lang="es-EC" sz="2800" b="1" i="1" dirty="0" err="1" smtClean="0">
                <a:latin typeface="Times New Roman" panose="02020603050405020304" pitchFamily="18" charset="0"/>
                <a:cs typeface="Times New Roman" panose="02020603050405020304" pitchFamily="18" charset="0"/>
              </a:rPr>
              <a:t>exists</a:t>
            </a:r>
            <a:r>
              <a:rPr lang="es-EC" sz="2800" b="1" i="1" dirty="0" smtClean="0">
                <a:latin typeface="Times New Roman" panose="02020603050405020304" pitchFamily="18" charset="0"/>
                <a:cs typeface="Times New Roman" panose="02020603050405020304" pitchFamily="18" charset="0"/>
              </a:rPr>
              <a:t>.</a:t>
            </a:r>
            <a:endParaRPr lang="es-EC" sz="2800" b="1" i="1" dirty="0">
              <a:latin typeface="Times New Roman" panose="02020603050405020304" pitchFamily="18" charset="0"/>
              <a:cs typeface="Times New Roman" panose="02020603050405020304" pitchFamily="18" charset="0"/>
            </a:endParaRPr>
          </a:p>
        </p:txBody>
      </p:sp>
      <p:pic>
        <p:nvPicPr>
          <p:cNvPr id="3074" name="Picture 2" descr="https://cdn.brainpop.com/topics/koreanwar/screensh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924" y="0"/>
            <a:ext cx="5112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89771"/>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71620" y="2421705"/>
            <a:ext cx="11878464" cy="2677648"/>
          </a:xfrm>
        </p:spPr>
        <p:txBody>
          <a:bodyPr/>
          <a:lstStyle/>
          <a:p>
            <a:r>
              <a:rPr lang="es-EC" sz="7200" b="1" dirty="0" smtClean="0">
                <a:solidFill>
                  <a:schemeClr val="accent1"/>
                </a:solidFill>
              </a:rPr>
              <a:t>2nd </a:t>
            </a:r>
            <a:r>
              <a:rPr lang="es-EC" sz="7200" b="1" dirty="0" err="1" smtClean="0">
                <a:solidFill>
                  <a:schemeClr val="accent1"/>
                </a:solidFill>
              </a:rPr>
              <a:t>Phase</a:t>
            </a:r>
            <a:r>
              <a:rPr lang="es-EC" sz="7200" b="1" dirty="0" smtClean="0">
                <a:solidFill>
                  <a:schemeClr val="accent1"/>
                </a:solidFill>
              </a:rPr>
              <a:t>-</a:t>
            </a:r>
            <a:br>
              <a:rPr lang="es-EC" sz="7200" b="1" dirty="0" smtClean="0">
                <a:solidFill>
                  <a:schemeClr val="accent1"/>
                </a:solidFill>
              </a:rPr>
            </a:br>
            <a:r>
              <a:rPr lang="es-EC" sz="7200" b="1" dirty="0">
                <a:solidFill>
                  <a:schemeClr val="accent1"/>
                </a:solidFill>
              </a:rPr>
              <a:t>P</a:t>
            </a:r>
            <a:r>
              <a:rPr lang="es-EC" sz="7200" b="1" dirty="0" smtClean="0">
                <a:solidFill>
                  <a:schemeClr val="accent1"/>
                </a:solidFill>
              </a:rPr>
              <a:t>eaceful </a:t>
            </a:r>
            <a:r>
              <a:rPr lang="es-EC" sz="7200" b="1" dirty="0" err="1" smtClean="0">
                <a:solidFill>
                  <a:schemeClr val="accent1"/>
                </a:solidFill>
              </a:rPr>
              <a:t>Coexistence</a:t>
            </a:r>
            <a:r>
              <a:rPr lang="es-EC" sz="7200" b="1" dirty="0" smtClean="0">
                <a:solidFill>
                  <a:schemeClr val="accent1"/>
                </a:solidFill>
              </a:rPr>
              <a:t> (1953-1977)</a:t>
            </a:r>
            <a:r>
              <a:rPr lang="es-EC" dirty="0" smtClean="0"/>
              <a:t/>
            </a:r>
            <a:br>
              <a:rPr lang="es-EC" dirty="0" smtClean="0"/>
            </a:br>
            <a:endParaRPr lang="es-EC" dirty="0"/>
          </a:p>
        </p:txBody>
      </p:sp>
      <p:sp>
        <p:nvSpPr>
          <p:cNvPr id="3" name="CuadroTexto 2"/>
          <p:cNvSpPr txBox="1"/>
          <p:nvPr/>
        </p:nvSpPr>
        <p:spPr>
          <a:xfrm>
            <a:off x="976721" y="4340183"/>
            <a:ext cx="9221274" cy="1938992"/>
          </a:xfrm>
          <a:prstGeom prst="rect">
            <a:avLst/>
          </a:prstGeom>
          <a:noFill/>
        </p:spPr>
        <p:txBody>
          <a:bodyPr wrap="square" rtlCol="0">
            <a:spAutoFit/>
          </a:bodyPr>
          <a:lstStyle/>
          <a:p>
            <a:r>
              <a:rPr lang="es-EC" sz="4000" b="1" i="1" dirty="0" smtClean="0">
                <a:latin typeface="Times New Roman" panose="02020603050405020304" pitchFamily="18" charset="0"/>
                <a:cs typeface="Times New Roman" panose="02020603050405020304" pitchFamily="18" charset="0"/>
              </a:rPr>
              <a:t>In </a:t>
            </a:r>
            <a:r>
              <a:rPr lang="es-EC" sz="4000" b="1" i="1" dirty="0" err="1" smtClean="0">
                <a:latin typeface="Times New Roman" panose="02020603050405020304" pitchFamily="18" charset="0"/>
                <a:cs typeface="Times New Roman" panose="02020603050405020304" pitchFamily="18" charset="0"/>
              </a:rPr>
              <a:t>this</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phase</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negotiation</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became</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an</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option</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although</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there</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were</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some</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conflicts</a:t>
            </a:r>
            <a:r>
              <a:rPr lang="es-EC" sz="4000" b="1" i="1" dirty="0" smtClean="0">
                <a:latin typeface="Times New Roman" panose="02020603050405020304" pitchFamily="18" charset="0"/>
                <a:cs typeface="Times New Roman" panose="02020603050405020304" pitchFamily="18" charset="0"/>
              </a:rPr>
              <a:t> of </a:t>
            </a:r>
            <a:r>
              <a:rPr lang="es-EC" sz="4000" b="1" i="1" dirty="0" err="1" smtClean="0">
                <a:latin typeface="Times New Roman" panose="02020603050405020304" pitchFamily="18" charset="0"/>
                <a:cs typeface="Times New Roman" panose="02020603050405020304" pitchFamily="18" charset="0"/>
              </a:rPr>
              <a:t>great</a:t>
            </a:r>
            <a:r>
              <a:rPr lang="es-EC" sz="4000" b="1" i="1" dirty="0" smtClean="0">
                <a:latin typeface="Times New Roman" panose="02020603050405020304" pitchFamily="18" charset="0"/>
                <a:cs typeface="Times New Roman" panose="02020603050405020304" pitchFamily="18" charset="0"/>
              </a:rPr>
              <a:t> </a:t>
            </a:r>
            <a:r>
              <a:rPr lang="es-EC" sz="4000" b="1" i="1" dirty="0" err="1" smtClean="0">
                <a:latin typeface="Times New Roman" panose="02020603050405020304" pitchFamily="18" charset="0"/>
                <a:cs typeface="Times New Roman" panose="02020603050405020304" pitchFamily="18" charset="0"/>
              </a:rPr>
              <a:t>intensity</a:t>
            </a:r>
            <a:endParaRPr lang="es-EC" sz="4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698514"/>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338222" y="153405"/>
            <a:ext cx="6234399" cy="769441"/>
          </a:xfrm>
          <a:prstGeom prst="rect">
            <a:avLst/>
          </a:prstGeom>
        </p:spPr>
        <p:txBody>
          <a:bodyPr wrap="none">
            <a:spAutoFit/>
          </a:bodyPr>
          <a:lstStyle/>
          <a:p>
            <a:r>
              <a:rPr lang="es-EC" sz="4400" b="1" dirty="0" err="1" smtClean="0">
                <a:solidFill>
                  <a:schemeClr val="accent1"/>
                </a:solidFill>
                <a:latin typeface="Impact" panose="020B0806030902050204" pitchFamily="34" charset="0"/>
              </a:rPr>
              <a:t>Major</a:t>
            </a:r>
            <a:r>
              <a:rPr lang="es-EC" sz="4400" b="1" dirty="0" smtClean="0">
                <a:solidFill>
                  <a:schemeClr val="accent1"/>
                </a:solidFill>
                <a:latin typeface="Impact" panose="020B0806030902050204" pitchFamily="34" charset="0"/>
              </a:rPr>
              <a:t> </a:t>
            </a:r>
            <a:r>
              <a:rPr lang="es-EC" sz="4400" b="1" dirty="0" err="1" smtClean="0">
                <a:solidFill>
                  <a:schemeClr val="accent1"/>
                </a:solidFill>
                <a:latin typeface="Impact" panose="020B0806030902050204" pitchFamily="34" charset="0"/>
              </a:rPr>
              <a:t>conflicts</a:t>
            </a:r>
            <a:r>
              <a:rPr lang="es-EC" sz="4400" b="1" dirty="0" smtClean="0">
                <a:solidFill>
                  <a:schemeClr val="accent1"/>
                </a:solidFill>
                <a:latin typeface="Impact" panose="020B0806030902050204" pitchFamily="34" charset="0"/>
              </a:rPr>
              <a:t> of </a:t>
            </a:r>
            <a:r>
              <a:rPr lang="es-EC" sz="4400" b="1" dirty="0" err="1" smtClean="0">
                <a:solidFill>
                  <a:schemeClr val="accent1"/>
                </a:solidFill>
                <a:latin typeface="Impact" panose="020B0806030902050204" pitchFamily="34" charset="0"/>
              </a:rPr>
              <a:t>the</a:t>
            </a:r>
            <a:r>
              <a:rPr lang="es-EC" sz="4400" b="1" dirty="0" smtClean="0">
                <a:solidFill>
                  <a:schemeClr val="accent1"/>
                </a:solidFill>
                <a:latin typeface="Impact" panose="020B0806030902050204" pitchFamily="34" charset="0"/>
              </a:rPr>
              <a:t> time</a:t>
            </a:r>
            <a:endParaRPr lang="es-EC" sz="4400" b="1" dirty="0">
              <a:solidFill>
                <a:schemeClr val="accent1"/>
              </a:solidFill>
              <a:latin typeface="Impact" panose="020B0806030902050204" pitchFamily="34" charset="0"/>
            </a:endParaRPr>
          </a:p>
        </p:txBody>
      </p:sp>
      <p:sp>
        <p:nvSpPr>
          <p:cNvPr id="5" name="Rectangle 3"/>
          <p:cNvSpPr txBox="1">
            <a:spLocks noChangeArrowheads="1"/>
          </p:cNvSpPr>
          <p:nvPr/>
        </p:nvSpPr>
        <p:spPr>
          <a:xfrm>
            <a:off x="148215" y="4132818"/>
            <a:ext cx="5486399" cy="233099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lnSpc>
                <a:spcPct val="90000"/>
              </a:lnSpc>
              <a:buFont typeface="Wingdings" panose="05000000000000000000" pitchFamily="2" charset="2"/>
              <a:buChar char="§"/>
            </a:pPr>
            <a:r>
              <a:rPr lang="en-US" altLang="es-EC" sz="2000" b="1" u="sng" dirty="0" smtClean="0">
                <a:solidFill>
                  <a:schemeClr val="accent1"/>
                </a:solidFill>
              </a:rPr>
              <a:t>The Berlin Wall</a:t>
            </a:r>
            <a:r>
              <a:rPr lang="en-US" altLang="es-EC" sz="2000" b="1" dirty="0" smtClean="0">
                <a:solidFill>
                  <a:schemeClr val="accent1"/>
                </a:solidFill>
              </a:rPr>
              <a:t>: </a:t>
            </a:r>
            <a:r>
              <a:rPr lang="en-US" sz="2000" b="1" dirty="0">
                <a:solidFill>
                  <a:schemeClr val="tx1"/>
                </a:solidFill>
              </a:rPr>
              <a:t>The GDR decided to stop the emigration of its population to the west, building a wall "Berlin Wall" which lasted 30 years. This became a symbol of the Cold War. Germans from East and West came together to break down the wall in November 1989.</a:t>
            </a:r>
            <a:br>
              <a:rPr lang="en-US" sz="2000" b="1" dirty="0">
                <a:solidFill>
                  <a:schemeClr val="tx1"/>
                </a:solidFill>
              </a:rPr>
            </a:br>
            <a:r>
              <a:rPr lang="en-US" sz="2000" b="1" dirty="0">
                <a:solidFill>
                  <a:schemeClr val="tx1"/>
                </a:solidFill>
              </a:rPr>
              <a:t>You can find pieces of wall in different parts of the world</a:t>
            </a:r>
            <a:r>
              <a:rPr lang="en-US" sz="2000" b="1" dirty="0" smtClean="0">
                <a:solidFill>
                  <a:schemeClr val="tx1"/>
                </a:solidFill>
              </a:rPr>
              <a:t>. “NO MANS LAND”</a:t>
            </a:r>
            <a:endParaRPr lang="en-US" altLang="es-EC" sz="2800" b="1" dirty="0" smtClean="0">
              <a:solidFill>
                <a:schemeClr val="tx1"/>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10" y="918071"/>
            <a:ext cx="5128011" cy="315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6300988" y="4062435"/>
            <a:ext cx="5393029" cy="244322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90000"/>
              </a:lnSpc>
              <a:buFont typeface="Wingdings" panose="05000000000000000000" pitchFamily="2" charset="2"/>
              <a:buChar char="§"/>
            </a:pPr>
            <a:r>
              <a:rPr lang="en-US" altLang="es-EC" sz="2000" b="1" u="sng" dirty="0" smtClean="0">
                <a:solidFill>
                  <a:schemeClr val="accent1"/>
                </a:solidFill>
              </a:rPr>
              <a:t>Cuban blockade:</a:t>
            </a:r>
            <a:r>
              <a:rPr lang="en-US" altLang="es-EC" sz="2000" u="sng" dirty="0" smtClean="0">
                <a:solidFill>
                  <a:schemeClr val="accent1"/>
                </a:solidFill>
              </a:rPr>
              <a:t> </a:t>
            </a:r>
            <a:r>
              <a:rPr lang="en-US" altLang="es-EC" sz="2000" b="1" dirty="0" smtClean="0">
                <a:solidFill>
                  <a:schemeClr val="tx1"/>
                </a:solidFill>
              </a:rPr>
              <a:t>The Soviet Union</a:t>
            </a:r>
            <a:r>
              <a:rPr lang="en-US" sz="2000" b="1" dirty="0" smtClean="0">
                <a:solidFill>
                  <a:schemeClr val="tx1"/>
                </a:solidFill>
              </a:rPr>
              <a:t> installed </a:t>
            </a:r>
            <a:r>
              <a:rPr lang="en-US" sz="2000" b="1" dirty="0">
                <a:solidFill>
                  <a:schemeClr val="tx1"/>
                </a:solidFill>
              </a:rPr>
              <a:t>a base of short-range missiles in Cuba. US blocked the </a:t>
            </a:r>
            <a:r>
              <a:rPr lang="en-US" sz="2000" b="1" dirty="0" smtClean="0">
                <a:solidFill>
                  <a:schemeClr val="tx1"/>
                </a:solidFill>
              </a:rPr>
              <a:t>island 1962 </a:t>
            </a:r>
            <a:r>
              <a:rPr lang="en-US" sz="2000" b="1" dirty="0">
                <a:solidFill>
                  <a:schemeClr val="tx1"/>
                </a:solidFill>
              </a:rPr>
              <a:t>preventing the arrival of Soviet military equipment. Soviet leader Khrushchev bases dismantled but the lock still exists. This embargo is the most prolonged and has been condemned 21 times by the UN</a:t>
            </a:r>
            <a:endParaRPr lang="en-US" altLang="es-EC" sz="2800" b="1" dirty="0" smtClean="0">
              <a:solidFill>
                <a:schemeClr val="tx1"/>
              </a:solidFill>
            </a:endParaRPr>
          </a:p>
        </p:txBody>
      </p:sp>
      <p:pic>
        <p:nvPicPr>
          <p:cNvPr id="1026" name="Picture 2" descr="http://www.sott.net/image/s10/215311/full/carlos_latuff_cuba_embar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899" y="918072"/>
            <a:ext cx="5393028" cy="31586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178" y="4825498"/>
            <a:ext cx="1934168" cy="2494639"/>
          </a:xfrm>
          <a:prstGeom prst="rect">
            <a:avLst/>
          </a:prstGeom>
        </p:spPr>
      </p:pic>
    </p:spTree>
    <p:extLst>
      <p:ext uri="{BB962C8B-B14F-4D97-AF65-F5344CB8AC3E}">
        <p14:creationId xmlns:p14="http://schemas.microsoft.com/office/powerpoint/2010/main" val="1418153275"/>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338222" y="153405"/>
            <a:ext cx="6234399" cy="769441"/>
          </a:xfrm>
          <a:prstGeom prst="rect">
            <a:avLst/>
          </a:prstGeom>
        </p:spPr>
        <p:txBody>
          <a:bodyPr wrap="none">
            <a:spAutoFit/>
          </a:bodyPr>
          <a:lstStyle/>
          <a:p>
            <a:r>
              <a:rPr lang="es-EC" sz="4400" b="1" dirty="0" err="1" smtClean="0">
                <a:solidFill>
                  <a:schemeClr val="accent1"/>
                </a:solidFill>
                <a:latin typeface="Impact" panose="020B0806030902050204" pitchFamily="34" charset="0"/>
              </a:rPr>
              <a:t>Major</a:t>
            </a:r>
            <a:r>
              <a:rPr lang="es-EC" sz="4400" b="1" dirty="0" smtClean="0">
                <a:solidFill>
                  <a:schemeClr val="accent1"/>
                </a:solidFill>
                <a:latin typeface="Impact" panose="020B0806030902050204" pitchFamily="34" charset="0"/>
              </a:rPr>
              <a:t> </a:t>
            </a:r>
            <a:r>
              <a:rPr lang="es-EC" sz="4400" b="1" dirty="0" err="1" smtClean="0">
                <a:solidFill>
                  <a:schemeClr val="accent1"/>
                </a:solidFill>
                <a:latin typeface="Impact" panose="020B0806030902050204" pitchFamily="34" charset="0"/>
              </a:rPr>
              <a:t>conflicts</a:t>
            </a:r>
            <a:r>
              <a:rPr lang="es-EC" sz="4400" b="1" dirty="0" smtClean="0">
                <a:solidFill>
                  <a:schemeClr val="accent1"/>
                </a:solidFill>
                <a:latin typeface="Impact" panose="020B0806030902050204" pitchFamily="34" charset="0"/>
              </a:rPr>
              <a:t> of </a:t>
            </a:r>
            <a:r>
              <a:rPr lang="es-EC" sz="4400" b="1" dirty="0" err="1" smtClean="0">
                <a:solidFill>
                  <a:schemeClr val="accent1"/>
                </a:solidFill>
                <a:latin typeface="Impact" panose="020B0806030902050204" pitchFamily="34" charset="0"/>
              </a:rPr>
              <a:t>the</a:t>
            </a:r>
            <a:r>
              <a:rPr lang="es-EC" sz="4400" b="1" dirty="0" smtClean="0">
                <a:solidFill>
                  <a:schemeClr val="accent1"/>
                </a:solidFill>
                <a:latin typeface="Impact" panose="020B0806030902050204" pitchFamily="34" charset="0"/>
              </a:rPr>
              <a:t> time</a:t>
            </a:r>
            <a:endParaRPr lang="es-EC" sz="4400" b="1" dirty="0">
              <a:solidFill>
                <a:schemeClr val="accent1"/>
              </a:solidFill>
              <a:latin typeface="Impact" panose="020B0806030902050204" pitchFamily="34" charset="0"/>
            </a:endParaRPr>
          </a:p>
        </p:txBody>
      </p:sp>
      <p:sp>
        <p:nvSpPr>
          <p:cNvPr id="5" name="Rectangle 3"/>
          <p:cNvSpPr txBox="1">
            <a:spLocks noChangeArrowheads="1"/>
          </p:cNvSpPr>
          <p:nvPr/>
        </p:nvSpPr>
        <p:spPr>
          <a:xfrm>
            <a:off x="72541" y="4132818"/>
            <a:ext cx="5053252" cy="233099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
            </a:pPr>
            <a:r>
              <a:rPr lang="en-US" altLang="es-EC" sz="2000" b="1" u="sng" dirty="0" smtClean="0">
                <a:solidFill>
                  <a:schemeClr val="accent1"/>
                </a:solidFill>
              </a:rPr>
              <a:t>The </a:t>
            </a:r>
            <a:r>
              <a:rPr lang="en-US" altLang="es-EC" sz="2000" b="1" u="sng" dirty="0" err="1" smtClean="0">
                <a:solidFill>
                  <a:schemeClr val="accent1"/>
                </a:solidFill>
              </a:rPr>
              <a:t>Vietman</a:t>
            </a:r>
            <a:r>
              <a:rPr lang="en-US" altLang="es-EC" sz="2000" b="1" u="sng" dirty="0" smtClean="0">
                <a:solidFill>
                  <a:schemeClr val="accent1"/>
                </a:solidFill>
              </a:rPr>
              <a:t> War:</a:t>
            </a:r>
            <a:r>
              <a:rPr lang="en-US" altLang="es-EC" sz="2000" b="1" dirty="0" smtClean="0">
                <a:solidFill>
                  <a:schemeClr val="accent1"/>
                </a:solidFill>
              </a:rPr>
              <a:t>  </a:t>
            </a:r>
            <a:r>
              <a:rPr lang="en-US" altLang="es-EC" sz="2000" b="1" dirty="0" smtClean="0">
                <a:solidFill>
                  <a:schemeClr val="tx1"/>
                </a:solidFill>
              </a:rPr>
              <a:t>US intervention since 1962. </a:t>
            </a:r>
            <a:r>
              <a:rPr lang="en-US" sz="2000" b="1" dirty="0" smtClean="0">
                <a:solidFill>
                  <a:schemeClr val="tx1"/>
                </a:solidFill>
              </a:rPr>
              <a:t>It </a:t>
            </a:r>
            <a:r>
              <a:rPr lang="en-US" sz="2000" b="1" dirty="0">
                <a:solidFill>
                  <a:schemeClr val="tx1"/>
                </a:solidFill>
              </a:rPr>
              <a:t>was an effort to avoid new communist regimes in Asia. Although human and economic sacrifices, USA suffered the greatest military defeat in its </a:t>
            </a:r>
            <a:r>
              <a:rPr lang="en-US" sz="2000" b="1" dirty="0" smtClean="0">
                <a:solidFill>
                  <a:schemeClr val="tx1"/>
                </a:solidFill>
              </a:rPr>
              <a:t>history.</a:t>
            </a:r>
            <a:endParaRPr lang="en-US" altLang="es-EC" sz="2800" dirty="0" smtClean="0">
              <a:solidFill>
                <a:schemeClr val="tx1"/>
              </a:solidFill>
            </a:endParaRPr>
          </a:p>
        </p:txBody>
      </p:sp>
      <p:sp>
        <p:nvSpPr>
          <p:cNvPr id="7" name="Rectangle 3"/>
          <p:cNvSpPr txBox="1">
            <a:spLocks noChangeArrowheads="1"/>
          </p:cNvSpPr>
          <p:nvPr/>
        </p:nvSpPr>
        <p:spPr>
          <a:xfrm>
            <a:off x="6019967" y="4076700"/>
            <a:ext cx="5775102" cy="244322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lnSpc>
                <a:spcPct val="90000"/>
              </a:lnSpc>
              <a:buFont typeface="Wingdings" panose="05000000000000000000" pitchFamily="2" charset="2"/>
              <a:buChar char="§"/>
            </a:pPr>
            <a:r>
              <a:rPr lang="en-US" sz="2000" b="1" u="sng" dirty="0">
                <a:solidFill>
                  <a:schemeClr val="accent1"/>
                </a:solidFill>
              </a:rPr>
              <a:t>Arms race: </a:t>
            </a:r>
            <a:r>
              <a:rPr lang="en-US" sz="2000" b="1" dirty="0">
                <a:solidFill>
                  <a:schemeClr val="tx1"/>
                </a:solidFill>
              </a:rPr>
              <a:t>in 1977 the Soviet Union deployed missiles in areas of European and Asian influence, increase the support of guerrillas to keep the pro-Soviet government. </a:t>
            </a:r>
            <a:r>
              <a:rPr lang="en-US" sz="2000" b="1" dirty="0" smtClean="0">
                <a:solidFill>
                  <a:schemeClr val="tx1"/>
                </a:solidFill>
              </a:rPr>
              <a:t>USA installed </a:t>
            </a:r>
            <a:r>
              <a:rPr lang="en-US" sz="2000" b="1" dirty="0">
                <a:solidFill>
                  <a:schemeClr val="tx1"/>
                </a:solidFill>
              </a:rPr>
              <a:t>missiles on European bases and deployed a space shield called "Star Wars"</a:t>
            </a:r>
            <a:br>
              <a:rPr lang="en-US" sz="2000" b="1" dirty="0">
                <a:solidFill>
                  <a:schemeClr val="tx1"/>
                </a:solidFill>
              </a:rPr>
            </a:br>
            <a:r>
              <a:rPr lang="en-US" sz="2000" b="1" dirty="0">
                <a:solidFill>
                  <a:schemeClr val="tx1"/>
                </a:solidFill>
              </a:rPr>
              <a:t>Faced </a:t>
            </a:r>
            <a:r>
              <a:rPr lang="en-US" sz="2000" b="1" dirty="0" smtClean="0">
                <a:solidFill>
                  <a:schemeClr val="tx1"/>
                </a:solidFill>
              </a:rPr>
              <a:t>with danger </a:t>
            </a:r>
            <a:r>
              <a:rPr lang="en-US" sz="2000" b="1" dirty="0">
                <a:solidFill>
                  <a:schemeClr val="tx1"/>
                </a:solidFill>
              </a:rPr>
              <a:t>some countries signed the 1968 nuclear Non-Proliferation Treaty</a:t>
            </a:r>
            <a:r>
              <a:rPr lang="en-US" sz="2000" dirty="0"/>
              <a:t>.</a:t>
            </a:r>
            <a:endParaRPr lang="en-US" altLang="es-EC" sz="2800" dirty="0" smtClean="0"/>
          </a:p>
        </p:txBody>
      </p:sp>
      <p:pic>
        <p:nvPicPr>
          <p:cNvPr id="2050" name="Picture 2" descr="https://static.awm.gov.au/images/collection/items/ACCNUM_SCREEN/EKN/67/0130/V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2" y="1079903"/>
            <a:ext cx="4789722" cy="29967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brainpop.com/topics/coldwar/screensh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898" y="1079903"/>
            <a:ext cx="4981240" cy="299679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55" y="4825498"/>
            <a:ext cx="1934168" cy="2494639"/>
          </a:xfrm>
          <a:prstGeom prst="rect">
            <a:avLst/>
          </a:prstGeom>
        </p:spPr>
      </p:pic>
    </p:spTree>
    <p:extLst>
      <p:ext uri="{BB962C8B-B14F-4D97-AF65-F5344CB8AC3E}">
        <p14:creationId xmlns:p14="http://schemas.microsoft.com/office/powerpoint/2010/main" val="2554929350"/>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22379" y="3039891"/>
            <a:ext cx="9611783" cy="2677648"/>
          </a:xfrm>
        </p:spPr>
        <p:txBody>
          <a:bodyPr/>
          <a:lstStyle/>
          <a:p>
            <a:r>
              <a:rPr lang="es-EC" sz="7200" b="1" dirty="0" smtClean="0">
                <a:solidFill>
                  <a:schemeClr val="accent1"/>
                </a:solidFill>
              </a:rPr>
              <a:t>3</a:t>
            </a:r>
            <a:r>
              <a:rPr lang="es-EC" sz="7200" b="1" dirty="0">
                <a:solidFill>
                  <a:schemeClr val="accent1"/>
                </a:solidFill>
              </a:rPr>
              <a:t>r</a:t>
            </a:r>
            <a:r>
              <a:rPr lang="es-EC" sz="7200" b="1" dirty="0" smtClean="0">
                <a:solidFill>
                  <a:schemeClr val="accent1"/>
                </a:solidFill>
              </a:rPr>
              <a:t>d </a:t>
            </a:r>
            <a:r>
              <a:rPr lang="es-EC" sz="7200" b="1" dirty="0" err="1" smtClean="0">
                <a:solidFill>
                  <a:schemeClr val="accent1"/>
                </a:solidFill>
              </a:rPr>
              <a:t>Phase</a:t>
            </a:r>
            <a:r>
              <a:rPr lang="es-EC" sz="7200" b="1" dirty="0" smtClean="0">
                <a:solidFill>
                  <a:schemeClr val="accent1"/>
                </a:solidFill>
              </a:rPr>
              <a:t>-</a:t>
            </a:r>
            <a:br>
              <a:rPr lang="es-EC" sz="7200" b="1" dirty="0" smtClean="0">
                <a:solidFill>
                  <a:schemeClr val="accent1"/>
                </a:solidFill>
              </a:rPr>
            </a:br>
            <a:r>
              <a:rPr lang="es-EC" sz="7200" b="1" dirty="0" err="1" smtClean="0">
                <a:solidFill>
                  <a:schemeClr val="accent1"/>
                </a:solidFill>
              </a:rPr>
              <a:t>Regrowth</a:t>
            </a:r>
            <a:r>
              <a:rPr lang="es-EC" sz="7200" b="1" dirty="0" smtClean="0">
                <a:solidFill>
                  <a:schemeClr val="accent1"/>
                </a:solidFill>
              </a:rPr>
              <a:t> </a:t>
            </a:r>
            <a:r>
              <a:rPr lang="es-EC" sz="7200" b="1" dirty="0">
                <a:solidFill>
                  <a:schemeClr val="accent1"/>
                </a:solidFill>
              </a:rPr>
              <a:t>and </a:t>
            </a:r>
            <a:r>
              <a:rPr lang="es-EC" sz="7200" b="1" dirty="0" err="1">
                <a:solidFill>
                  <a:schemeClr val="accent1"/>
                </a:solidFill>
              </a:rPr>
              <a:t>end</a:t>
            </a:r>
            <a:r>
              <a:rPr lang="es-EC" sz="7200" b="1" dirty="0">
                <a:solidFill>
                  <a:schemeClr val="accent1"/>
                </a:solidFill>
              </a:rPr>
              <a:t> (1977-1989)</a:t>
            </a:r>
            <a:r>
              <a:rPr lang="es-EC" dirty="0" smtClean="0"/>
              <a:t/>
            </a:r>
            <a:br>
              <a:rPr lang="es-EC" dirty="0" smtClean="0"/>
            </a:br>
            <a:endParaRPr lang="es-EC" dirty="0"/>
          </a:p>
        </p:txBody>
      </p:sp>
    </p:spTree>
    <p:extLst>
      <p:ext uri="{BB962C8B-B14F-4D97-AF65-F5344CB8AC3E}">
        <p14:creationId xmlns:p14="http://schemas.microsoft.com/office/powerpoint/2010/main" val="2022166519"/>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ak-hdl.buzzfed.com/static/2014-11/3/15/enhanced/webdr04/enhanced-buzz-wide-14304-1415045863-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 y="0"/>
            <a:ext cx="3722510" cy="30963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ak-hdl.buzzfed.com/static/2014-11/3/15/enhanced/webdr05/enhanced-buzz-wide-28123-1415045843-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 y="3761647"/>
            <a:ext cx="3728692" cy="30963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ak-hdl.buzzfed.com/static/2014-11/3/15/enhanced/webdr12/enhanced-buzz-wide-1925-1415046229-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913" y="1"/>
            <a:ext cx="3708087" cy="30963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ak-hdl.buzzfed.com/static/2014-11/3/15/enhanced/webdr08/enhanced-buzz-wide-13263-1415045890-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913" y="3761647"/>
            <a:ext cx="3708087" cy="3101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4180567" y="1109366"/>
            <a:ext cx="3842198" cy="4708981"/>
          </a:xfrm>
          <a:prstGeom prst="rect">
            <a:avLst/>
          </a:prstGeom>
        </p:spPr>
        <p:txBody>
          <a:bodyPr wrap="square">
            <a:spAutoFit/>
          </a:bodyPr>
          <a:lstStyle/>
          <a:p>
            <a:pPr algn="just"/>
            <a:r>
              <a:rPr lang="en-US" sz="6000" b="1" i="1" dirty="0">
                <a:latin typeface="Times New Roman" panose="02020603050405020304" pitchFamily="18" charset="0"/>
                <a:cs typeface="Times New Roman" panose="02020603050405020304" pitchFamily="18" charset="0"/>
              </a:rPr>
              <a:t>T</a:t>
            </a:r>
            <a:r>
              <a:rPr lang="en-US" sz="6000" b="1" i="1" dirty="0" smtClean="0">
                <a:latin typeface="Times New Roman" panose="02020603050405020304" pitchFamily="18" charset="0"/>
                <a:cs typeface="Times New Roman" panose="02020603050405020304" pitchFamily="18" charset="0"/>
              </a:rPr>
              <a:t>he </a:t>
            </a:r>
            <a:r>
              <a:rPr lang="en-US" sz="6000" b="1" i="1" dirty="0">
                <a:latin typeface="Times New Roman" panose="02020603050405020304" pitchFamily="18" charset="0"/>
                <a:cs typeface="Times New Roman" panose="02020603050405020304" pitchFamily="18" charset="0"/>
              </a:rPr>
              <a:t>F</a:t>
            </a:r>
            <a:r>
              <a:rPr lang="en-US" sz="6000" b="1" i="1" dirty="0" smtClean="0">
                <a:latin typeface="Times New Roman" panose="02020603050405020304" pitchFamily="18" charset="0"/>
                <a:cs typeface="Times New Roman" panose="02020603050405020304" pitchFamily="18" charset="0"/>
              </a:rPr>
              <a:t>all </a:t>
            </a:r>
            <a:r>
              <a:rPr lang="en-US" sz="6000" b="1" i="1" dirty="0">
                <a:latin typeface="Times New Roman" panose="02020603050405020304" pitchFamily="18" charset="0"/>
                <a:cs typeface="Times New Roman" panose="02020603050405020304" pitchFamily="18" charset="0"/>
              </a:rPr>
              <a:t>of the Berlin Wall meant the end of the conflict</a:t>
            </a:r>
            <a:endParaRPr lang="es-EC" sz="6000" b="1" i="1" dirty="0">
              <a:latin typeface="Times New Roman" panose="02020603050405020304" pitchFamily="18" charset="0"/>
              <a:cs typeface="Times New Roman" panose="02020603050405020304" pitchFamily="18" charset="0"/>
            </a:endParaRPr>
          </a:p>
        </p:txBody>
      </p:sp>
      <p:sp>
        <p:nvSpPr>
          <p:cNvPr id="3" name="2 Rectángulo"/>
          <p:cNvSpPr/>
          <p:nvPr/>
        </p:nvSpPr>
        <p:spPr>
          <a:xfrm>
            <a:off x="2258693" y="6255550"/>
            <a:ext cx="7973658" cy="461665"/>
          </a:xfrm>
          <a:prstGeom prst="rect">
            <a:avLst/>
          </a:prstGeom>
        </p:spPr>
        <p:txBody>
          <a:bodyPr wrap="none">
            <a:spAutoFit/>
          </a:bodyPr>
          <a:lstStyle/>
          <a:p>
            <a:r>
              <a:rPr lang="es-EC" sz="2400" b="1" dirty="0">
                <a:solidFill>
                  <a:srgbClr val="92D050"/>
                </a:solidFill>
                <a:hlinkClick r:id="rId6"/>
              </a:rPr>
              <a:t>https://</a:t>
            </a:r>
            <a:r>
              <a:rPr lang="es-EC" sz="2400" b="1" dirty="0" smtClean="0">
                <a:solidFill>
                  <a:srgbClr val="92D050"/>
                </a:solidFill>
                <a:hlinkClick r:id="rId6"/>
              </a:rPr>
              <a:t>www.youtube.com/watch?v=zmRPP2WXX0U</a:t>
            </a:r>
            <a:r>
              <a:rPr lang="es-EC" sz="2400" b="1" dirty="0" smtClean="0">
                <a:solidFill>
                  <a:srgbClr val="92D050"/>
                </a:solidFill>
              </a:rPr>
              <a:t> </a:t>
            </a:r>
            <a:endParaRPr lang="es-EC" sz="2400" b="1" dirty="0">
              <a:solidFill>
                <a:srgbClr val="92D050"/>
              </a:solidFill>
            </a:endParaRPr>
          </a:p>
        </p:txBody>
      </p:sp>
      <p:pic>
        <p:nvPicPr>
          <p:cNvPr id="9"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41" y="4737731"/>
            <a:ext cx="1934168" cy="2494639"/>
          </a:xfrm>
          <a:prstGeom prst="rect">
            <a:avLst/>
          </a:prstGeom>
        </p:spPr>
      </p:pic>
    </p:spTree>
    <p:extLst>
      <p:ext uri="{BB962C8B-B14F-4D97-AF65-F5344CB8AC3E}">
        <p14:creationId xmlns:p14="http://schemas.microsoft.com/office/powerpoint/2010/main" val="4109662909"/>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16317" y="2975497"/>
            <a:ext cx="9611783" cy="2677648"/>
          </a:xfrm>
        </p:spPr>
        <p:txBody>
          <a:bodyPr/>
          <a:lstStyle/>
          <a:p>
            <a:r>
              <a:rPr lang="en-US" sz="7200" b="1" dirty="0">
                <a:solidFill>
                  <a:schemeClr val="accent1"/>
                </a:solidFill>
              </a:rPr>
              <a:t>Effects of Cold War in the Third World: </a:t>
            </a:r>
            <a:r>
              <a:rPr lang="en-US" sz="7200" b="1" dirty="0" smtClean="0">
                <a:solidFill>
                  <a:schemeClr val="accent1"/>
                </a:solidFill>
              </a:rPr>
              <a:t>Non-Aligned Countries</a:t>
            </a:r>
            <a:r>
              <a:rPr lang="es-EC" dirty="0" smtClean="0"/>
              <a:t/>
            </a:r>
            <a:br>
              <a:rPr lang="es-EC" dirty="0" smtClean="0"/>
            </a:br>
            <a:endParaRPr lang="es-EC" dirty="0"/>
          </a:p>
        </p:txBody>
      </p:sp>
    </p:spTree>
    <p:extLst>
      <p:ext uri="{BB962C8B-B14F-4D97-AF65-F5344CB8AC3E}">
        <p14:creationId xmlns:p14="http://schemas.microsoft.com/office/powerpoint/2010/main" val="1331949784"/>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25037" cy="6858000"/>
          </a:xfrm>
          <a:prstGeom prst="rect">
            <a:avLst/>
          </a:prstGeom>
        </p:spPr>
      </p:pic>
      <p:sp>
        <p:nvSpPr>
          <p:cNvPr id="3" name="Rectángulo 9"/>
          <p:cNvSpPr/>
          <p:nvPr/>
        </p:nvSpPr>
        <p:spPr>
          <a:xfrm>
            <a:off x="5525037" y="0"/>
            <a:ext cx="6769995" cy="6960816"/>
          </a:xfrm>
          <a:prstGeom prst="rect">
            <a:avLst/>
          </a:prstGeom>
        </p:spPr>
        <p:style>
          <a:lnRef idx="0">
            <a:scrgbClr r="0" g="0" b="0"/>
          </a:lnRef>
          <a:fillRef idx="1003">
            <a:schemeClr val="dk1"/>
          </a:fillRef>
          <a:effectRef idx="0">
            <a:scrgbClr r="0" g="0" b="0"/>
          </a:effectRef>
          <a:fontRef idx="major"/>
        </p:style>
        <p:txBody>
          <a:bodyPr wrap="square">
            <a:spAutoFit/>
          </a:bodyPr>
          <a:lstStyle/>
          <a:p>
            <a:pPr>
              <a:lnSpc>
                <a:spcPct val="150000"/>
              </a:lnSpc>
            </a:pPr>
            <a:r>
              <a:rPr lang="en-US" sz="2000" b="1" dirty="0">
                <a:solidFill>
                  <a:schemeClr val="bg1"/>
                </a:solidFill>
              </a:rPr>
              <a:t>The horror of World War II, involving 61 countries with a human cost of 55,000,000 lives, made the world establish agreements such as the United Nations </a:t>
            </a:r>
            <a:r>
              <a:rPr lang="en-US" sz="2000" b="1" dirty="0" smtClean="0">
                <a:solidFill>
                  <a:schemeClr val="bg1"/>
                </a:solidFill>
              </a:rPr>
              <a:t>letter </a:t>
            </a:r>
            <a:r>
              <a:rPr lang="en-US" sz="2000" b="1" dirty="0">
                <a:solidFill>
                  <a:schemeClr val="bg1"/>
                </a:solidFill>
              </a:rPr>
              <a:t>that begins</a:t>
            </a:r>
            <a:r>
              <a:rPr lang="en-US" sz="2000" b="1" dirty="0" smtClean="0">
                <a:solidFill>
                  <a:schemeClr val="bg1"/>
                </a:solidFill>
              </a:rPr>
              <a:t>:</a:t>
            </a:r>
            <a:r>
              <a:rPr lang="en-US" sz="2000" b="1" dirty="0">
                <a:solidFill>
                  <a:schemeClr val="bg1"/>
                </a:solidFill>
              </a:rPr>
              <a:t/>
            </a:r>
            <a:br>
              <a:rPr lang="en-US" sz="2000" b="1" dirty="0">
                <a:solidFill>
                  <a:schemeClr val="bg1"/>
                </a:solidFill>
              </a:rPr>
            </a:br>
            <a:r>
              <a:rPr lang="en-US" sz="2000" b="1" dirty="0">
                <a:solidFill>
                  <a:schemeClr val="bg1"/>
                </a:solidFill>
              </a:rPr>
              <a:t>PREAMBLE</a:t>
            </a:r>
            <a:br>
              <a:rPr lang="en-US" sz="2000" b="1" dirty="0">
                <a:solidFill>
                  <a:schemeClr val="bg1"/>
                </a:solidFill>
              </a:rPr>
            </a:br>
            <a:r>
              <a:rPr lang="en-US" sz="2000" b="1" dirty="0">
                <a:solidFill>
                  <a:schemeClr val="bg1"/>
                </a:solidFill>
              </a:rPr>
              <a:t>We the </a:t>
            </a:r>
            <a:r>
              <a:rPr lang="en-US" sz="2000" b="1" dirty="0" smtClean="0">
                <a:solidFill>
                  <a:schemeClr val="bg1"/>
                </a:solidFill>
              </a:rPr>
              <a:t>people </a:t>
            </a:r>
            <a:r>
              <a:rPr lang="en-US" sz="2000" b="1" dirty="0">
                <a:solidFill>
                  <a:schemeClr val="bg1"/>
                </a:solidFill>
              </a:rPr>
              <a:t>of the United Nations resolved to preserve the coming generations from the scourge of war that twice during our life has inflicted on humanity undecidable </a:t>
            </a:r>
            <a:r>
              <a:rPr lang="en-US" sz="2000" b="1" dirty="0" smtClean="0">
                <a:solidFill>
                  <a:schemeClr val="bg1"/>
                </a:solidFill>
              </a:rPr>
              <a:t>suffering.</a:t>
            </a:r>
            <a:r>
              <a:rPr lang="en-US" sz="2000" b="1" dirty="0">
                <a:solidFill>
                  <a:schemeClr val="bg1"/>
                </a:solidFill>
              </a:rPr>
              <a:t/>
            </a:r>
            <a:br>
              <a:rPr lang="en-US" sz="2000" b="1" dirty="0">
                <a:solidFill>
                  <a:schemeClr val="bg1"/>
                </a:solidFill>
              </a:rPr>
            </a:br>
            <a:r>
              <a:rPr lang="en-US" sz="2000" b="1" dirty="0">
                <a:solidFill>
                  <a:schemeClr val="bg1"/>
                </a:solidFill>
              </a:rPr>
              <a:t>We </a:t>
            </a:r>
            <a:r>
              <a:rPr lang="en-US" sz="2000" b="1" dirty="0" smtClean="0">
                <a:solidFill>
                  <a:schemeClr val="bg1"/>
                </a:solidFill>
              </a:rPr>
              <a:t>commit:</a:t>
            </a:r>
            <a:r>
              <a:rPr lang="en-US" sz="2000" b="1" dirty="0">
                <a:solidFill>
                  <a:schemeClr val="bg1"/>
                </a:solidFill>
              </a:rPr>
              <a:t/>
            </a:r>
            <a:br>
              <a:rPr lang="en-US" sz="2000" b="1" dirty="0">
                <a:solidFill>
                  <a:schemeClr val="bg1"/>
                </a:solidFill>
              </a:rPr>
            </a:br>
            <a:r>
              <a:rPr lang="en-US" sz="2000" b="1" dirty="0">
                <a:solidFill>
                  <a:schemeClr val="bg1"/>
                </a:solidFill>
              </a:rPr>
              <a:t>* To unite our forces for the maintenance of international peace and security</a:t>
            </a:r>
            <a:br>
              <a:rPr lang="en-US" sz="2000" b="1" dirty="0">
                <a:solidFill>
                  <a:schemeClr val="bg1"/>
                </a:solidFill>
              </a:rPr>
            </a:br>
            <a:r>
              <a:rPr lang="en-US" sz="2000" b="1" dirty="0">
                <a:solidFill>
                  <a:schemeClr val="bg1"/>
                </a:solidFill>
              </a:rPr>
              <a:t>* To ensure, through the acceptance of principles and the adoption of methods, that it will not be used; Armed force but in service of common interest</a:t>
            </a:r>
          </a:p>
        </p:txBody>
      </p:sp>
    </p:spTree>
    <p:extLst>
      <p:ext uri="{BB962C8B-B14F-4D97-AF65-F5344CB8AC3E}">
        <p14:creationId xmlns:p14="http://schemas.microsoft.com/office/powerpoint/2010/main" val="1902786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61770" y="973669"/>
            <a:ext cx="9753453" cy="706964"/>
          </a:xfrm>
        </p:spPr>
        <p:txBody>
          <a:bodyPr/>
          <a:lstStyle/>
          <a:p>
            <a:pPr algn="ctr"/>
            <a:r>
              <a:rPr lang="es-EC" sz="6000" b="1" dirty="0" err="1">
                <a:solidFill>
                  <a:schemeClr val="accent1"/>
                </a:solidFill>
              </a:rPr>
              <a:t>T</a:t>
            </a:r>
            <a:r>
              <a:rPr lang="es-EC" sz="6000" b="1" dirty="0" err="1" smtClean="0">
                <a:solidFill>
                  <a:schemeClr val="accent1"/>
                </a:solidFill>
              </a:rPr>
              <a:t>hird</a:t>
            </a:r>
            <a:r>
              <a:rPr lang="es-EC" sz="6000" b="1" dirty="0" smtClean="0">
                <a:solidFill>
                  <a:schemeClr val="accent1"/>
                </a:solidFill>
              </a:rPr>
              <a:t> </a:t>
            </a:r>
            <a:r>
              <a:rPr lang="es-EC" sz="6000" b="1" dirty="0" err="1" smtClean="0">
                <a:solidFill>
                  <a:schemeClr val="accent1"/>
                </a:solidFill>
              </a:rPr>
              <a:t>World</a:t>
            </a:r>
            <a:r>
              <a:rPr lang="es-EC" sz="6000" b="1" dirty="0" smtClean="0">
                <a:solidFill>
                  <a:schemeClr val="accent1"/>
                </a:solidFill>
              </a:rPr>
              <a:t> </a:t>
            </a:r>
            <a:r>
              <a:rPr lang="es-EC" sz="6000" b="1" dirty="0" err="1" smtClean="0">
                <a:solidFill>
                  <a:schemeClr val="accent1"/>
                </a:solidFill>
              </a:rPr>
              <a:t>Countries</a:t>
            </a:r>
            <a:endParaRPr lang="es-EC" sz="6000" b="1" dirty="0">
              <a:solidFill>
                <a:schemeClr val="accent1"/>
              </a:solidFill>
            </a:endParaRPr>
          </a:p>
        </p:txBody>
      </p:sp>
      <p:sp>
        <p:nvSpPr>
          <p:cNvPr id="4" name="Rectángulo 3"/>
          <p:cNvSpPr/>
          <p:nvPr/>
        </p:nvSpPr>
        <p:spPr>
          <a:xfrm>
            <a:off x="317681" y="2591044"/>
            <a:ext cx="6211908" cy="3785652"/>
          </a:xfrm>
          <a:prstGeom prst="rect">
            <a:avLst/>
          </a:prstGeom>
        </p:spPr>
        <p:txBody>
          <a:bodyPr wrap="square">
            <a:spAutoFit/>
          </a:bodyPr>
          <a:lstStyle/>
          <a:p>
            <a:pPr algn="just"/>
            <a:r>
              <a:rPr lang="en-US" sz="2400" dirty="0"/>
              <a:t>An effect of decolonization and the politics of a cold war arose the so-called non-aligned countries (countries that were neither one side nor the other)</a:t>
            </a:r>
            <a:br>
              <a:rPr lang="en-US" sz="2400" dirty="0"/>
            </a:br>
            <a:r>
              <a:rPr lang="en-US" sz="2400" dirty="0"/>
              <a:t>Latin America experienced a climate of tense calm(</a:t>
            </a:r>
            <a:r>
              <a:rPr lang="en-US" sz="2400" i="1" dirty="0"/>
              <a:t>Manifestations of tension and nuclear </a:t>
            </a:r>
            <a:r>
              <a:rPr lang="en-US" sz="2400" i="1" dirty="0" smtClean="0"/>
              <a:t>development</a:t>
            </a:r>
            <a:r>
              <a:rPr lang="en-US" sz="2400" dirty="0" smtClean="0"/>
              <a:t>), </a:t>
            </a:r>
            <a:r>
              <a:rPr lang="en-US" sz="2400" dirty="0"/>
              <a:t>as a consequence there were many dictatorships sponsored by the United States for the spread of communism</a:t>
            </a:r>
            <a:endParaRPr lang="en-US" sz="2400" b="1" i="1" dirty="0">
              <a:effectLst/>
              <a:latin typeface="Times New Roman" panose="02020603050405020304" pitchFamily="18" charset="0"/>
              <a:cs typeface="Times New Roman" panose="02020603050405020304" pitchFamily="18" charset="0"/>
            </a:endParaRPr>
          </a:p>
        </p:txBody>
      </p:sp>
      <p:pic>
        <p:nvPicPr>
          <p:cNvPr id="1026" name="Picture 2" descr="first, second and third world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589" y="2305318"/>
            <a:ext cx="5445840" cy="455268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04"/>
            <a:ext cx="1934168" cy="2494639"/>
          </a:xfrm>
          <a:prstGeom prst="rect">
            <a:avLst/>
          </a:prstGeom>
        </p:spPr>
      </p:pic>
    </p:spTree>
    <p:extLst>
      <p:ext uri="{BB962C8B-B14F-4D97-AF65-F5344CB8AC3E}">
        <p14:creationId xmlns:p14="http://schemas.microsoft.com/office/powerpoint/2010/main" val="3979924379"/>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529752" y="1054832"/>
            <a:ext cx="5357448" cy="4462760"/>
          </a:xfrm>
          <a:prstGeom prst="rect">
            <a:avLst/>
          </a:prstGeom>
        </p:spPr>
        <p:txBody>
          <a:bodyPr wrap="square">
            <a:spAutoFit/>
          </a:bodyPr>
          <a:lstStyle/>
          <a:p>
            <a:pPr algn="just"/>
            <a:r>
              <a:rPr lang="en-US" sz="3200" b="1" u="sng" dirty="0">
                <a:solidFill>
                  <a:schemeClr val="accent1"/>
                </a:solidFill>
              </a:rPr>
              <a:t>TENSION </a:t>
            </a:r>
            <a:r>
              <a:rPr lang="en-US" sz="3200" b="1" u="sng" dirty="0" smtClean="0">
                <a:solidFill>
                  <a:schemeClr val="accent1"/>
                </a:solidFill>
              </a:rPr>
              <a:t>MANIFESTATIONS</a:t>
            </a:r>
            <a:endParaRPr lang="en-US" sz="3200" dirty="0" smtClean="0"/>
          </a:p>
          <a:p>
            <a:pPr marL="457200" indent="-457200" algn="just">
              <a:buFont typeface="Wingdings" pitchFamily="2" charset="2"/>
              <a:buChar char="q"/>
            </a:pPr>
            <a:r>
              <a:rPr lang="en-US" sz="2800" dirty="0" smtClean="0"/>
              <a:t>The </a:t>
            </a:r>
            <a:r>
              <a:rPr lang="en-US" sz="2800" dirty="0"/>
              <a:t>extreme tension was always solved by conflicts in places far from the super </a:t>
            </a:r>
            <a:r>
              <a:rPr lang="en-US" sz="2800" dirty="0" smtClean="0"/>
              <a:t>powers</a:t>
            </a:r>
          </a:p>
          <a:p>
            <a:pPr marL="457200" indent="-457200" algn="just">
              <a:buFont typeface="Wingdings" pitchFamily="2" charset="2"/>
              <a:buChar char="q"/>
            </a:pPr>
            <a:r>
              <a:rPr lang="en-US" sz="2800" dirty="0" smtClean="0"/>
              <a:t>Strategies </a:t>
            </a:r>
            <a:r>
              <a:rPr lang="en-US" sz="2800" dirty="0"/>
              <a:t>of ideological </a:t>
            </a:r>
            <a:r>
              <a:rPr lang="en-US" sz="2800" dirty="0" smtClean="0"/>
              <a:t>confrontation </a:t>
            </a:r>
            <a:r>
              <a:rPr lang="en-US" sz="2800" dirty="0"/>
              <a:t>and economic </a:t>
            </a:r>
            <a:r>
              <a:rPr lang="en-US" sz="2800" dirty="0" smtClean="0"/>
              <a:t>competence</a:t>
            </a:r>
          </a:p>
          <a:p>
            <a:pPr marL="457200" indent="-457200" algn="just">
              <a:buFont typeface="Wingdings" pitchFamily="2" charset="2"/>
              <a:buChar char="q"/>
            </a:pPr>
            <a:r>
              <a:rPr lang="en-US" sz="2800" dirty="0" smtClean="0"/>
              <a:t>Nuclear </a:t>
            </a:r>
            <a:r>
              <a:rPr lang="en-US" sz="2800" dirty="0"/>
              <a:t>and military </a:t>
            </a:r>
            <a:r>
              <a:rPr lang="en-US" sz="2800" dirty="0" smtClean="0"/>
              <a:t>threats existed</a:t>
            </a:r>
            <a:endParaRPr lang="es-EC" sz="2800" dirty="0"/>
          </a:p>
        </p:txBody>
      </p:sp>
      <p:sp>
        <p:nvSpPr>
          <p:cNvPr id="3" name="2 Rectángulo"/>
          <p:cNvSpPr/>
          <p:nvPr/>
        </p:nvSpPr>
        <p:spPr>
          <a:xfrm>
            <a:off x="-23447" y="1057696"/>
            <a:ext cx="6553199" cy="5324535"/>
          </a:xfrm>
          <a:prstGeom prst="rect">
            <a:avLst/>
          </a:prstGeom>
        </p:spPr>
        <p:txBody>
          <a:bodyPr wrap="square">
            <a:spAutoFit/>
          </a:bodyPr>
          <a:lstStyle/>
          <a:p>
            <a:pPr algn="just"/>
            <a:r>
              <a:rPr lang="en-US" sz="3200" b="1" u="sng" dirty="0">
                <a:solidFill>
                  <a:schemeClr val="accent1"/>
                </a:solidFill>
              </a:rPr>
              <a:t>NUCLEAR DEVELOPMENT</a:t>
            </a:r>
            <a:r>
              <a:rPr lang="en-US" sz="3200" b="1" dirty="0"/>
              <a:t/>
            </a:r>
            <a:br>
              <a:rPr lang="en-US" sz="3200" b="1" dirty="0"/>
            </a:br>
            <a:r>
              <a:rPr lang="en-US" sz="2800" dirty="0"/>
              <a:t>At the end of World War II nuclear weapons were used</a:t>
            </a:r>
            <a:br>
              <a:rPr lang="en-US" sz="2800" dirty="0"/>
            </a:br>
            <a:r>
              <a:rPr lang="en-US" sz="2800" dirty="0"/>
              <a:t>Nuclear weapons caused other nations to invest in weapons research</a:t>
            </a:r>
            <a:br>
              <a:rPr lang="en-US" sz="2800" dirty="0"/>
            </a:br>
            <a:r>
              <a:rPr lang="en-US" sz="2800" dirty="0"/>
              <a:t>In 1968 some countries signed the treaty of Nuclear Nonproliferation</a:t>
            </a:r>
            <a:br>
              <a:rPr lang="en-US" sz="2800" dirty="0"/>
            </a:br>
            <a:r>
              <a:rPr lang="en-US" sz="2800" dirty="0"/>
              <a:t>Current science, especially medicine would not be the same without the contributions of this branch of physics</a:t>
            </a:r>
            <a:endParaRPr lang="es-EC" sz="2800" dirty="0"/>
          </a:p>
        </p:txBody>
      </p:sp>
      <p:pic>
        <p:nvPicPr>
          <p:cNvPr id="4"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7" y="-63886"/>
            <a:ext cx="1477441" cy="1905565"/>
          </a:xfrm>
          <a:prstGeom prst="rect">
            <a:avLst/>
          </a:prstGeom>
        </p:spPr>
      </p:pic>
    </p:spTree>
    <p:extLst>
      <p:ext uri="{BB962C8B-B14F-4D97-AF65-F5344CB8AC3E}">
        <p14:creationId xmlns:p14="http://schemas.microsoft.com/office/powerpoint/2010/main" val="266334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03438" y="806243"/>
            <a:ext cx="9959515" cy="706964"/>
          </a:xfrm>
        </p:spPr>
        <p:txBody>
          <a:bodyPr/>
          <a:lstStyle/>
          <a:p>
            <a:pPr algn="ctr"/>
            <a:r>
              <a:rPr lang="es-EC" sz="6000" b="1" dirty="0" err="1" smtClean="0">
                <a:solidFill>
                  <a:schemeClr val="accent1"/>
                </a:solidFill>
              </a:rPr>
              <a:t>Cartoon</a:t>
            </a:r>
            <a:r>
              <a:rPr lang="es-EC" sz="6000" b="1" dirty="0" smtClean="0">
                <a:solidFill>
                  <a:schemeClr val="accent1"/>
                </a:solidFill>
              </a:rPr>
              <a:t> </a:t>
            </a:r>
            <a:r>
              <a:rPr lang="es-EC" sz="6000" b="1" dirty="0" err="1" smtClean="0">
                <a:solidFill>
                  <a:schemeClr val="accent1"/>
                </a:solidFill>
              </a:rPr>
              <a:t>analysis</a:t>
            </a:r>
            <a:r>
              <a:rPr lang="es-EC" sz="6000" b="1" dirty="0" smtClean="0">
                <a:solidFill>
                  <a:schemeClr val="accent1"/>
                </a:solidFill>
              </a:rPr>
              <a:t> </a:t>
            </a:r>
            <a:r>
              <a:rPr lang="es-EC" sz="4400" b="1" dirty="0" smtClean="0">
                <a:solidFill>
                  <a:schemeClr val="accent1"/>
                </a:solidFill>
              </a:rPr>
              <a:t/>
            </a:r>
            <a:br>
              <a:rPr lang="es-EC" sz="4400" b="1" dirty="0" smtClean="0">
                <a:solidFill>
                  <a:schemeClr val="accent1"/>
                </a:solidFill>
              </a:rPr>
            </a:br>
            <a:r>
              <a:rPr lang="es-EC" sz="3200" b="1" dirty="0" err="1" smtClean="0">
                <a:solidFill>
                  <a:schemeClr val="bg1"/>
                </a:solidFill>
              </a:rPr>
              <a:t>Choose</a:t>
            </a:r>
            <a:r>
              <a:rPr lang="es-EC" sz="3200" b="1" dirty="0" smtClean="0">
                <a:solidFill>
                  <a:schemeClr val="bg1"/>
                </a:solidFill>
              </a:rPr>
              <a:t> </a:t>
            </a:r>
            <a:r>
              <a:rPr lang="es-EC" sz="3200" b="1" dirty="0" err="1" smtClean="0">
                <a:solidFill>
                  <a:schemeClr val="bg1"/>
                </a:solidFill>
              </a:rPr>
              <a:t>one</a:t>
            </a:r>
            <a:r>
              <a:rPr lang="es-EC" sz="3200" b="1" dirty="0" smtClean="0">
                <a:solidFill>
                  <a:schemeClr val="bg1"/>
                </a:solidFill>
              </a:rPr>
              <a:t> </a:t>
            </a:r>
            <a:r>
              <a:rPr lang="es-EC" sz="3200" b="1" dirty="0" err="1" smtClean="0">
                <a:solidFill>
                  <a:schemeClr val="bg1"/>
                </a:solidFill>
              </a:rPr>
              <a:t>cartoon</a:t>
            </a:r>
            <a:r>
              <a:rPr lang="es-EC" sz="3200" b="1" dirty="0" smtClean="0">
                <a:solidFill>
                  <a:schemeClr val="bg1"/>
                </a:solidFill>
              </a:rPr>
              <a:t> and </a:t>
            </a:r>
            <a:r>
              <a:rPr lang="es-EC" sz="3200" b="1" dirty="0" err="1" smtClean="0">
                <a:solidFill>
                  <a:schemeClr val="bg1"/>
                </a:solidFill>
              </a:rPr>
              <a:t>make</a:t>
            </a:r>
            <a:r>
              <a:rPr lang="es-EC" sz="3200" b="1" dirty="0" smtClean="0">
                <a:solidFill>
                  <a:schemeClr val="bg1"/>
                </a:solidFill>
              </a:rPr>
              <a:t> </a:t>
            </a:r>
            <a:r>
              <a:rPr lang="es-EC" sz="3200" b="1" dirty="0" err="1" smtClean="0">
                <a:solidFill>
                  <a:schemeClr val="bg1"/>
                </a:solidFill>
              </a:rPr>
              <a:t>its</a:t>
            </a:r>
            <a:r>
              <a:rPr lang="es-EC" sz="3200" b="1" dirty="0" smtClean="0">
                <a:solidFill>
                  <a:schemeClr val="bg1"/>
                </a:solidFill>
              </a:rPr>
              <a:t> </a:t>
            </a:r>
            <a:r>
              <a:rPr lang="es-EC" sz="3200" b="1" dirty="0" err="1" smtClean="0">
                <a:solidFill>
                  <a:schemeClr val="bg1"/>
                </a:solidFill>
              </a:rPr>
              <a:t>analysis</a:t>
            </a:r>
            <a:endParaRPr lang="es-EC" sz="3200" b="1" dirty="0">
              <a:solidFill>
                <a:schemeClr val="bg1"/>
              </a:solidFill>
            </a:endParaRPr>
          </a:p>
        </p:txBody>
      </p:sp>
      <p:pic>
        <p:nvPicPr>
          <p:cNvPr id="1026" name="Picture 2" descr="http://www.talkandroid.com/wp-content/uploads/2011/08/cold-war.gif?3995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536266"/>
            <a:ext cx="4493698" cy="3924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media-cache-ak0.pinimg.com/originals/05/46/40/0546400f15dbacc668933279d3041ad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704" y="2536265"/>
            <a:ext cx="552450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745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C" b="1" dirty="0" err="1" smtClean="0"/>
              <a:t>Check</a:t>
            </a:r>
            <a:r>
              <a:rPr lang="es-EC" b="1" dirty="0" smtClean="0"/>
              <a:t> </a:t>
            </a:r>
            <a:r>
              <a:rPr lang="es-EC" b="1" dirty="0" err="1" smtClean="0"/>
              <a:t>the</a:t>
            </a:r>
            <a:r>
              <a:rPr lang="es-EC" b="1" dirty="0" smtClean="0"/>
              <a:t> </a:t>
            </a:r>
            <a:r>
              <a:rPr lang="es-EC" b="1" dirty="0" err="1" smtClean="0"/>
              <a:t>following</a:t>
            </a:r>
            <a:r>
              <a:rPr lang="es-EC" b="1" dirty="0" smtClean="0"/>
              <a:t> links</a:t>
            </a:r>
            <a:endParaRPr lang="es-EC" b="1" dirty="0"/>
          </a:p>
        </p:txBody>
      </p:sp>
      <p:sp>
        <p:nvSpPr>
          <p:cNvPr id="3" name="2 Rectángulo"/>
          <p:cNvSpPr/>
          <p:nvPr/>
        </p:nvSpPr>
        <p:spPr>
          <a:xfrm>
            <a:off x="463639" y="3382730"/>
            <a:ext cx="9543246" cy="369332"/>
          </a:xfrm>
          <a:prstGeom prst="rect">
            <a:avLst/>
          </a:prstGeom>
        </p:spPr>
        <p:txBody>
          <a:bodyPr wrap="square">
            <a:spAutoFit/>
          </a:bodyPr>
          <a:lstStyle/>
          <a:p>
            <a:r>
              <a:rPr lang="es-EC" dirty="0">
                <a:hlinkClick r:id="rId2"/>
              </a:rPr>
              <a:t>http://</a:t>
            </a:r>
            <a:r>
              <a:rPr lang="es-EC" dirty="0" smtClean="0">
                <a:hlinkClick r:id="rId2"/>
              </a:rPr>
              <a:t>www.history.com/topics/cold-war/formation-of-nato-and-warsaw-pact</a:t>
            </a:r>
            <a:r>
              <a:rPr lang="es-EC" dirty="0" smtClean="0"/>
              <a:t> </a:t>
            </a:r>
            <a:endParaRPr lang="es-EC" dirty="0"/>
          </a:p>
        </p:txBody>
      </p:sp>
      <p:sp>
        <p:nvSpPr>
          <p:cNvPr id="8" name="7 Rectángulo"/>
          <p:cNvSpPr/>
          <p:nvPr/>
        </p:nvSpPr>
        <p:spPr>
          <a:xfrm>
            <a:off x="463639" y="4185632"/>
            <a:ext cx="5917004" cy="369332"/>
          </a:xfrm>
          <a:prstGeom prst="rect">
            <a:avLst/>
          </a:prstGeom>
        </p:spPr>
        <p:txBody>
          <a:bodyPr wrap="none">
            <a:spAutoFit/>
          </a:bodyPr>
          <a:lstStyle/>
          <a:p>
            <a:r>
              <a:rPr lang="es-EC" dirty="0">
                <a:hlinkClick r:id="rId3"/>
              </a:rPr>
              <a:t>https://</a:t>
            </a:r>
            <a:r>
              <a:rPr lang="es-EC" dirty="0" smtClean="0">
                <a:hlinkClick r:id="rId3"/>
              </a:rPr>
              <a:t>www.youtube.com/watch?v=W7YE-N448fg</a:t>
            </a:r>
            <a:r>
              <a:rPr lang="es-EC" dirty="0" smtClean="0"/>
              <a:t> </a:t>
            </a:r>
            <a:endParaRPr lang="es-EC" dirty="0"/>
          </a:p>
        </p:txBody>
      </p:sp>
      <p:sp>
        <p:nvSpPr>
          <p:cNvPr id="9" name="8 Rectángulo"/>
          <p:cNvSpPr/>
          <p:nvPr/>
        </p:nvSpPr>
        <p:spPr>
          <a:xfrm>
            <a:off x="463639" y="4562545"/>
            <a:ext cx="4820550" cy="369332"/>
          </a:xfrm>
          <a:prstGeom prst="rect">
            <a:avLst/>
          </a:prstGeom>
        </p:spPr>
        <p:txBody>
          <a:bodyPr wrap="none">
            <a:spAutoFit/>
          </a:bodyPr>
          <a:lstStyle/>
          <a:p>
            <a:r>
              <a:rPr lang="en-US" b="1" dirty="0"/>
              <a:t>Why Was A Wall Built Around West Berlin? </a:t>
            </a:r>
          </a:p>
        </p:txBody>
      </p:sp>
      <p:sp>
        <p:nvSpPr>
          <p:cNvPr id="10" name="9 Rectángulo"/>
          <p:cNvSpPr/>
          <p:nvPr/>
        </p:nvSpPr>
        <p:spPr>
          <a:xfrm>
            <a:off x="496901" y="3791685"/>
            <a:ext cx="4964821" cy="369332"/>
          </a:xfrm>
          <a:prstGeom prst="rect">
            <a:avLst/>
          </a:prstGeom>
        </p:spPr>
        <p:txBody>
          <a:bodyPr wrap="none">
            <a:spAutoFit/>
          </a:bodyPr>
          <a:lstStyle/>
          <a:p>
            <a:r>
              <a:rPr lang="en-US" b="1" cap="all" dirty="0"/>
              <a:t>FORMATION OF NATO AND WARSAW PACT</a:t>
            </a:r>
            <a:endParaRPr lang="es-EC" b="1" dirty="0"/>
          </a:p>
        </p:txBody>
      </p:sp>
      <p:sp>
        <p:nvSpPr>
          <p:cNvPr id="11" name="10 Rectángulo"/>
          <p:cNvSpPr/>
          <p:nvPr/>
        </p:nvSpPr>
        <p:spPr>
          <a:xfrm>
            <a:off x="496901" y="2421228"/>
            <a:ext cx="5751896" cy="369332"/>
          </a:xfrm>
          <a:prstGeom prst="rect">
            <a:avLst/>
          </a:prstGeom>
        </p:spPr>
        <p:txBody>
          <a:bodyPr wrap="none">
            <a:spAutoFit/>
          </a:bodyPr>
          <a:lstStyle/>
          <a:p>
            <a:r>
              <a:rPr lang="es-EC" dirty="0">
                <a:hlinkClick r:id="rId4"/>
              </a:rPr>
              <a:t>https://</a:t>
            </a:r>
            <a:r>
              <a:rPr lang="es-EC" dirty="0" smtClean="0">
                <a:hlinkClick r:id="rId4"/>
              </a:rPr>
              <a:t>www.youtube.com/watch?v=tLJKVVtiR3g</a:t>
            </a:r>
            <a:r>
              <a:rPr lang="es-EC" dirty="0" smtClean="0"/>
              <a:t> </a:t>
            </a:r>
            <a:endParaRPr lang="es-EC" dirty="0"/>
          </a:p>
        </p:txBody>
      </p:sp>
      <p:sp>
        <p:nvSpPr>
          <p:cNvPr id="12" name="11 Rectángulo"/>
          <p:cNvSpPr/>
          <p:nvPr/>
        </p:nvSpPr>
        <p:spPr>
          <a:xfrm>
            <a:off x="496901" y="2884456"/>
            <a:ext cx="3502882" cy="369332"/>
          </a:xfrm>
          <a:prstGeom prst="rect">
            <a:avLst/>
          </a:prstGeom>
        </p:spPr>
        <p:txBody>
          <a:bodyPr wrap="none">
            <a:spAutoFit/>
          </a:bodyPr>
          <a:lstStyle/>
          <a:p>
            <a:r>
              <a:rPr lang="en-US" b="1" dirty="0"/>
              <a:t>Why Did the Cold War Begin? </a:t>
            </a:r>
          </a:p>
        </p:txBody>
      </p:sp>
    </p:spTree>
    <p:extLst>
      <p:ext uri="{BB962C8B-B14F-4D97-AF65-F5344CB8AC3E}">
        <p14:creationId xmlns:p14="http://schemas.microsoft.com/office/powerpoint/2010/main" val="4035278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8441" y="986546"/>
            <a:ext cx="8761413" cy="706964"/>
          </a:xfrm>
        </p:spPr>
        <p:txBody>
          <a:bodyPr/>
          <a:lstStyle/>
          <a:p>
            <a:pPr algn="ctr"/>
            <a:r>
              <a:rPr lang="es-EC" sz="6600" b="1" dirty="0" smtClean="0">
                <a:solidFill>
                  <a:schemeClr val="accent1"/>
                </a:solidFill>
              </a:rPr>
              <a:t>KEY TERMS</a:t>
            </a:r>
            <a:endParaRPr lang="es-EC" sz="6600" b="1" dirty="0">
              <a:solidFill>
                <a:schemeClr val="accent1"/>
              </a:solidFill>
            </a:endParaRPr>
          </a:p>
        </p:txBody>
      </p:sp>
      <p:sp>
        <p:nvSpPr>
          <p:cNvPr id="3" name="CuadroTexto 2"/>
          <p:cNvSpPr txBox="1"/>
          <p:nvPr/>
        </p:nvSpPr>
        <p:spPr>
          <a:xfrm>
            <a:off x="115908" y="2331076"/>
            <a:ext cx="12076092" cy="4401205"/>
          </a:xfrm>
          <a:prstGeom prst="rect">
            <a:avLst/>
          </a:prstGeom>
          <a:noFill/>
        </p:spPr>
        <p:txBody>
          <a:bodyPr wrap="square" rtlCol="0">
            <a:spAutoFit/>
          </a:bodyPr>
          <a:lstStyle/>
          <a:p>
            <a:r>
              <a:rPr lang="es-EC" sz="2800" b="1" dirty="0" smtClean="0"/>
              <a:t>CAPITALISM: </a:t>
            </a:r>
            <a:r>
              <a:rPr lang="en-US" sz="2800" dirty="0"/>
              <a:t>an economic system based on the private ownership of the means of production, distribution, and exchange, characterized by the freedom of capitalists to operate or manage their property for profit in </a:t>
            </a:r>
            <a:r>
              <a:rPr lang="en-US" sz="2800" dirty="0" smtClean="0"/>
              <a:t>competitive conditions</a:t>
            </a:r>
            <a:endParaRPr lang="es-EC" sz="2800" b="1" dirty="0" smtClean="0"/>
          </a:p>
          <a:p>
            <a:r>
              <a:rPr lang="es-EC" sz="2800" b="1" dirty="0" smtClean="0"/>
              <a:t>COMMUNISM: </a:t>
            </a:r>
            <a:r>
              <a:rPr lang="en-US" sz="2800" dirty="0"/>
              <a:t>a theory or system of social organization based on the holding of all property in common, actual ownership being ascribed to the community as a whole or to the state. </a:t>
            </a:r>
            <a:endParaRPr lang="es-EC" sz="2800" b="1" dirty="0" smtClean="0"/>
          </a:p>
          <a:p>
            <a:r>
              <a:rPr lang="es-EC" sz="2800" b="1" dirty="0" smtClean="0"/>
              <a:t>NATO: </a:t>
            </a:r>
            <a:r>
              <a:rPr lang="en-US" altLang="es-EC" sz="2800" dirty="0"/>
              <a:t>North Atlantic Treaty </a:t>
            </a:r>
            <a:r>
              <a:rPr lang="en-US" altLang="es-EC" sz="2800" dirty="0" smtClean="0"/>
              <a:t>Organization</a:t>
            </a:r>
          </a:p>
          <a:p>
            <a:r>
              <a:rPr lang="en-US" altLang="es-EC" sz="2800" b="1" dirty="0" smtClean="0"/>
              <a:t>WARSAW PACT: </a:t>
            </a:r>
            <a:r>
              <a:rPr lang="en-US" sz="2800" dirty="0"/>
              <a:t>A military alliance of communist nations in eastern Europe</a:t>
            </a:r>
            <a:r>
              <a:rPr lang="en-US" dirty="0"/>
              <a:t>.</a:t>
            </a:r>
            <a:endParaRPr lang="es-EC" dirty="0"/>
          </a:p>
        </p:txBody>
      </p:sp>
    </p:spTree>
    <p:extLst>
      <p:ext uri="{BB962C8B-B14F-4D97-AF65-F5344CB8AC3E}">
        <p14:creationId xmlns:p14="http://schemas.microsoft.com/office/powerpoint/2010/main" val="3286811630"/>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44349" y="1295640"/>
            <a:ext cx="8761413" cy="706964"/>
          </a:xfrm>
        </p:spPr>
        <p:txBody>
          <a:bodyPr/>
          <a:lstStyle/>
          <a:p>
            <a:pPr algn="ctr"/>
            <a:r>
              <a:rPr lang="es-EC" sz="6600" b="1" dirty="0" err="1"/>
              <a:t>LET´S</a:t>
            </a:r>
            <a:r>
              <a:rPr lang="es-EC" sz="6600" b="1" dirty="0"/>
              <a:t> </a:t>
            </a:r>
            <a:r>
              <a:rPr lang="es-EC" sz="6600" b="1" dirty="0" err="1"/>
              <a:t>ANALYZE</a:t>
            </a:r>
            <a:r>
              <a:rPr lang="en-US" sz="6600" b="1" dirty="0"/>
              <a:t/>
            </a:r>
            <a:br>
              <a:rPr lang="en-US" sz="6600" b="1" dirty="0"/>
            </a:br>
            <a:endParaRPr lang="es-EC" sz="6600" b="1" dirty="0"/>
          </a:p>
        </p:txBody>
      </p:sp>
      <p:pic>
        <p:nvPicPr>
          <p:cNvPr id="3" name="Imagen 3"/>
          <p:cNvPicPr>
            <a:picLocks noChangeAspect="1"/>
          </p:cNvPicPr>
          <p:nvPr/>
        </p:nvPicPr>
        <p:blipFill rotWithShape="1">
          <a:blip r:embed="rId2">
            <a:extLst>
              <a:ext uri="{28A0092B-C50C-407E-A947-70E740481C1C}">
                <a14:useLocalDpi xmlns:a14="http://schemas.microsoft.com/office/drawing/2010/main" val="0"/>
              </a:ext>
            </a:extLst>
          </a:blip>
          <a:srcRect l="10563" r="10529" b="4601"/>
          <a:stretch/>
        </p:blipFill>
        <p:spPr>
          <a:xfrm>
            <a:off x="6239815" y="2472743"/>
            <a:ext cx="5705342" cy="3486019"/>
          </a:xfrm>
          <a:prstGeom prst="rect">
            <a:avLst/>
          </a:prstGeom>
        </p:spPr>
      </p:pic>
      <p:sp>
        <p:nvSpPr>
          <p:cNvPr id="4" name="CuadroTexto 5"/>
          <p:cNvSpPr txBox="1"/>
          <p:nvPr/>
        </p:nvSpPr>
        <p:spPr>
          <a:xfrm>
            <a:off x="540748" y="2874759"/>
            <a:ext cx="4842456" cy="3416320"/>
          </a:xfrm>
          <a:prstGeom prst="rect">
            <a:avLst/>
          </a:prstGeom>
          <a:noFill/>
        </p:spPr>
        <p:txBody>
          <a:bodyPr wrap="square" rtlCol="0">
            <a:spAutoFit/>
          </a:bodyPr>
          <a:lstStyle/>
          <a:p>
            <a:pPr algn="just"/>
            <a:r>
              <a:rPr lang="en-US" sz="2400" dirty="0"/>
              <a:t>If in 1945 these aims were made, why for more than 40 years humanity lived on the brink of a third world war</a:t>
            </a:r>
            <a:r>
              <a:rPr lang="en-US" sz="2400" dirty="0" smtClean="0"/>
              <a:t>?</a:t>
            </a:r>
          </a:p>
          <a:p>
            <a:pPr algn="just"/>
            <a:endParaRPr lang="en-US" sz="2400" dirty="0"/>
          </a:p>
          <a:p>
            <a:pPr algn="just"/>
            <a:r>
              <a:rPr lang="en-US" sz="2400" b="1" dirty="0">
                <a:solidFill>
                  <a:srgbClr val="FF0000"/>
                </a:solidFill>
              </a:rPr>
              <a:t/>
            </a:r>
            <a:br>
              <a:rPr lang="en-US" sz="2400" b="1" dirty="0">
                <a:solidFill>
                  <a:srgbClr val="FF0000"/>
                </a:solidFill>
              </a:rPr>
            </a:br>
            <a:r>
              <a:rPr lang="en-US" sz="2400" b="1" dirty="0">
                <a:solidFill>
                  <a:srgbClr val="FF0000"/>
                </a:solidFill>
              </a:rPr>
              <a:t>What was the iron curtain</a:t>
            </a:r>
            <a:r>
              <a:rPr lang="en-US" sz="2400" b="1" dirty="0" smtClean="0">
                <a:solidFill>
                  <a:srgbClr val="FF0000"/>
                </a:solidFill>
              </a:rPr>
              <a:t>?</a:t>
            </a:r>
          </a:p>
          <a:p>
            <a:pPr algn="just"/>
            <a:r>
              <a:rPr lang="en-US" sz="2400" b="1" dirty="0" smtClean="0">
                <a:solidFill>
                  <a:srgbClr val="002060"/>
                </a:solidFill>
              </a:rPr>
              <a:t>ANSWER THIS QUESTION BY CLICKING ON THE LINK BELOW</a:t>
            </a:r>
            <a:endParaRPr lang="en-US" sz="2400" b="1" dirty="0">
              <a:solidFill>
                <a:srgbClr val="002060"/>
              </a:solidFill>
            </a:endParaRPr>
          </a:p>
        </p:txBody>
      </p:sp>
      <p:sp>
        <p:nvSpPr>
          <p:cNvPr id="5" name="Rectángulo 6"/>
          <p:cNvSpPr/>
          <p:nvPr/>
        </p:nvSpPr>
        <p:spPr>
          <a:xfrm>
            <a:off x="296214" y="6488668"/>
            <a:ext cx="5331524" cy="369332"/>
          </a:xfrm>
          <a:prstGeom prst="rect">
            <a:avLst/>
          </a:prstGeom>
        </p:spPr>
        <p:txBody>
          <a:bodyPr wrap="none">
            <a:spAutoFit/>
          </a:bodyPr>
          <a:lstStyle/>
          <a:p>
            <a:r>
              <a:rPr lang="en-US" dirty="0">
                <a:hlinkClick r:id="rId3"/>
              </a:rPr>
              <a:t>https://</a:t>
            </a:r>
            <a:r>
              <a:rPr lang="en-US" dirty="0" smtClean="0">
                <a:hlinkClick r:id="rId3"/>
              </a:rPr>
              <a:t>www.britannica.com/event/Iron-Curtain</a:t>
            </a:r>
            <a:r>
              <a:rPr lang="en-US" dirty="0" smtClean="0"/>
              <a:t> </a:t>
            </a:r>
            <a:endParaRPr lang="en-US" dirty="0"/>
          </a:p>
        </p:txBody>
      </p:sp>
      <p:sp>
        <p:nvSpPr>
          <p:cNvPr id="6" name="CuadroTexto 7"/>
          <p:cNvSpPr txBox="1"/>
          <p:nvPr/>
        </p:nvSpPr>
        <p:spPr>
          <a:xfrm>
            <a:off x="6239815" y="6150114"/>
            <a:ext cx="5537916" cy="707886"/>
          </a:xfrm>
          <a:prstGeom prst="rect">
            <a:avLst/>
          </a:prstGeom>
          <a:noFill/>
        </p:spPr>
        <p:txBody>
          <a:bodyPr wrap="square" rtlCol="0">
            <a:spAutoFit/>
          </a:bodyPr>
          <a:lstStyle/>
          <a:p>
            <a:pPr algn="ctr"/>
            <a:r>
              <a:rPr lang="es-EC" sz="2000" b="1" dirty="0" smtClean="0"/>
              <a:t>WHAT DO YOU THINK THIS PICTURE REPRESENTS?</a:t>
            </a:r>
            <a:endParaRPr lang="en-US" sz="2000" b="1" dirty="0"/>
          </a:p>
        </p:txBody>
      </p:sp>
    </p:spTree>
    <p:extLst>
      <p:ext uri="{BB962C8B-B14F-4D97-AF65-F5344CB8AC3E}">
        <p14:creationId xmlns:p14="http://schemas.microsoft.com/office/powerpoint/2010/main" val="111938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0711" y="625938"/>
            <a:ext cx="8761413" cy="706964"/>
          </a:xfrm>
        </p:spPr>
        <p:txBody>
          <a:bodyPr/>
          <a:lstStyle/>
          <a:p>
            <a:pPr algn="ctr"/>
            <a:r>
              <a:rPr lang="es-EC" sz="9600" b="1" dirty="0" smtClean="0"/>
              <a:t>TIMELINE</a:t>
            </a:r>
            <a:endParaRPr lang="es-EC" sz="9600" b="1"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912" t="14052" r="4647" b="4039"/>
          <a:stretch/>
        </p:blipFill>
        <p:spPr>
          <a:xfrm>
            <a:off x="476517" y="1532586"/>
            <a:ext cx="11243258" cy="5325413"/>
          </a:xfrm>
          <a:prstGeom prst="rect">
            <a:avLst/>
          </a:prstGeom>
        </p:spPr>
      </p:pic>
      <p:sp>
        <p:nvSpPr>
          <p:cNvPr id="4" name="3 Pergamino vertical"/>
          <p:cNvSpPr/>
          <p:nvPr/>
        </p:nvSpPr>
        <p:spPr>
          <a:xfrm>
            <a:off x="9590468" y="0"/>
            <a:ext cx="2601532" cy="236971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000" b="1" dirty="0" err="1" smtClean="0"/>
              <a:t>This</a:t>
            </a:r>
            <a:r>
              <a:rPr lang="es-EC" sz="2000" b="1" dirty="0" smtClean="0"/>
              <a:t> </a:t>
            </a:r>
            <a:r>
              <a:rPr lang="es-EC" sz="2000" b="1" dirty="0" err="1" smtClean="0"/>
              <a:t>timeline</a:t>
            </a:r>
            <a:r>
              <a:rPr lang="es-EC" sz="2000" b="1" dirty="0" smtClean="0"/>
              <a:t> </a:t>
            </a:r>
            <a:r>
              <a:rPr lang="es-EC" sz="2000" b="1" dirty="0" err="1" smtClean="0"/>
              <a:t>must</a:t>
            </a:r>
            <a:r>
              <a:rPr lang="es-EC" sz="2000" b="1" dirty="0" smtClean="0"/>
              <a:t> be </a:t>
            </a:r>
            <a:r>
              <a:rPr lang="es-EC" sz="2000" b="1" dirty="0" err="1" smtClean="0"/>
              <a:t>printed</a:t>
            </a:r>
            <a:r>
              <a:rPr lang="es-EC" sz="2000" b="1" dirty="0" smtClean="0"/>
              <a:t> and </a:t>
            </a:r>
            <a:r>
              <a:rPr lang="es-EC" sz="2000" b="1" dirty="0" err="1" smtClean="0"/>
              <a:t>glued</a:t>
            </a:r>
            <a:r>
              <a:rPr lang="es-EC" sz="2000" b="1" dirty="0" smtClean="0"/>
              <a:t> in notebooks</a:t>
            </a:r>
            <a:endParaRPr lang="es-EC" sz="2000" b="1" dirty="0"/>
          </a:p>
        </p:txBody>
      </p:sp>
    </p:spTree>
    <p:extLst>
      <p:ext uri="{BB962C8B-B14F-4D97-AF65-F5344CB8AC3E}">
        <p14:creationId xmlns:p14="http://schemas.microsoft.com/office/powerpoint/2010/main" val="243503094"/>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61770" y="819122"/>
            <a:ext cx="9753453" cy="706964"/>
          </a:xfrm>
        </p:spPr>
        <p:txBody>
          <a:bodyPr/>
          <a:lstStyle/>
          <a:p>
            <a:pPr algn="ctr"/>
            <a:r>
              <a:rPr lang="es-EC" sz="6000" b="1" dirty="0" err="1" smtClean="0"/>
              <a:t>Why</a:t>
            </a:r>
            <a:r>
              <a:rPr lang="es-EC" sz="6000" b="1" dirty="0" smtClean="0"/>
              <a:t> </a:t>
            </a:r>
            <a:r>
              <a:rPr lang="es-EC" sz="6000" b="1" dirty="0" err="1" smtClean="0"/>
              <a:t>the</a:t>
            </a:r>
            <a:r>
              <a:rPr lang="es-EC" sz="6000" b="1" dirty="0" smtClean="0"/>
              <a:t> </a:t>
            </a:r>
            <a:r>
              <a:rPr lang="es-EC" sz="6000" b="1" dirty="0" err="1" smtClean="0"/>
              <a:t>name</a:t>
            </a:r>
            <a:r>
              <a:rPr lang="es-EC" sz="6000" b="1" dirty="0" smtClean="0"/>
              <a:t> </a:t>
            </a:r>
            <a:r>
              <a:rPr lang="es-EC" sz="6000" b="1" dirty="0" err="1" smtClean="0"/>
              <a:t>Cold</a:t>
            </a:r>
            <a:r>
              <a:rPr lang="es-EC" sz="6000" b="1" dirty="0" smtClean="0"/>
              <a:t> </a:t>
            </a:r>
            <a:r>
              <a:rPr lang="es-EC" sz="6000" b="1" dirty="0" err="1" smtClean="0"/>
              <a:t>War</a:t>
            </a:r>
            <a:r>
              <a:rPr lang="es-EC" sz="6000" b="1" dirty="0" smtClean="0"/>
              <a:t>?</a:t>
            </a:r>
            <a:endParaRPr lang="es-EC" sz="6000" b="1" dirty="0"/>
          </a:p>
        </p:txBody>
      </p:sp>
      <p:sp>
        <p:nvSpPr>
          <p:cNvPr id="4" name="Rectángulo 3"/>
          <p:cNvSpPr/>
          <p:nvPr/>
        </p:nvSpPr>
        <p:spPr>
          <a:xfrm>
            <a:off x="721218" y="2246805"/>
            <a:ext cx="6362162" cy="4493538"/>
          </a:xfrm>
          <a:prstGeom prst="rect">
            <a:avLst/>
          </a:prstGeom>
        </p:spPr>
        <p:txBody>
          <a:bodyPr wrap="square">
            <a:spAutoFit/>
          </a:bodyPr>
          <a:lstStyle/>
          <a:p>
            <a:pPr algn="just"/>
            <a:r>
              <a:rPr lang="en-US" sz="2600" b="1" i="1" dirty="0" smtClean="0">
                <a:latin typeface="Times New Roman" panose="02020603050405020304" pitchFamily="18" charset="0"/>
                <a:cs typeface="Times New Roman" panose="02020603050405020304" pitchFamily="18" charset="0"/>
              </a:rPr>
              <a:t>Although </a:t>
            </a:r>
            <a:r>
              <a:rPr lang="en-US" sz="2600" b="1" i="1" dirty="0">
                <a:latin typeface="Times New Roman" panose="02020603050405020304" pitchFamily="18" charset="0"/>
                <a:cs typeface="Times New Roman" panose="02020603050405020304" pitchFamily="18" charset="0"/>
              </a:rPr>
              <a:t>it was a period of great </a:t>
            </a:r>
            <a:r>
              <a:rPr lang="en-US" sz="2600" b="1" i="1" dirty="0" smtClean="0">
                <a:latin typeface="Times New Roman" panose="02020603050405020304" pitchFamily="18" charset="0"/>
                <a:cs typeface="Times New Roman" panose="02020603050405020304" pitchFamily="18" charset="0"/>
              </a:rPr>
              <a:t>stress between the great powers, a direct </a:t>
            </a:r>
            <a:r>
              <a:rPr lang="en-US" sz="2600" b="1" i="1" dirty="0">
                <a:latin typeface="Times New Roman" panose="02020603050405020304" pitchFamily="18" charset="0"/>
                <a:cs typeface="Times New Roman" panose="02020603050405020304" pitchFamily="18" charset="0"/>
              </a:rPr>
              <a:t>combat </a:t>
            </a:r>
            <a:r>
              <a:rPr lang="en-US" sz="2600" b="1" i="1" dirty="0" smtClean="0">
                <a:latin typeface="Times New Roman" panose="02020603050405020304" pitchFamily="18" charset="0"/>
                <a:cs typeface="Times New Roman" panose="02020603050405020304" pitchFamily="18" charset="0"/>
              </a:rPr>
              <a:t>never happened. </a:t>
            </a:r>
          </a:p>
          <a:p>
            <a:pPr algn="just"/>
            <a:r>
              <a:rPr lang="en-US" sz="2600" b="1" i="1" dirty="0" smtClean="0">
                <a:latin typeface="Times New Roman" panose="02020603050405020304" pitchFamily="18" charset="0"/>
                <a:cs typeface="Times New Roman" panose="02020603050405020304" pitchFamily="18" charset="0"/>
              </a:rPr>
              <a:t>They fought with </a:t>
            </a:r>
            <a:r>
              <a:rPr lang="en-US" sz="2600" b="1" i="1" dirty="0">
                <a:latin typeface="Times New Roman" panose="02020603050405020304" pitchFamily="18" charset="0"/>
                <a:cs typeface="Times New Roman" panose="02020603050405020304" pitchFamily="18" charset="0"/>
              </a:rPr>
              <a:t>other resources: </a:t>
            </a:r>
            <a:r>
              <a:rPr lang="en-US" sz="2600" b="1" i="1" dirty="0" smtClean="0">
                <a:latin typeface="Times New Roman" panose="02020603050405020304" pitchFamily="18" charset="0"/>
                <a:cs typeface="Times New Roman" panose="02020603050405020304" pitchFamily="18" charset="0"/>
              </a:rPr>
              <a:t>psychological warfare campaigns, </a:t>
            </a:r>
            <a:r>
              <a:rPr lang="en-US" sz="2600" b="1" i="1" dirty="0">
                <a:latin typeface="Times New Roman" panose="02020603050405020304" pitchFamily="18" charset="0"/>
                <a:cs typeface="Times New Roman" panose="02020603050405020304" pitchFamily="18" charset="0"/>
              </a:rPr>
              <a:t>espionage, investments in third countries, military blockades, economic sanctions, initiatives in international organizations.</a:t>
            </a:r>
            <a:br>
              <a:rPr lang="en-US" sz="2600" b="1" i="1" dirty="0">
                <a:latin typeface="Times New Roman" panose="02020603050405020304" pitchFamily="18" charset="0"/>
                <a:cs typeface="Times New Roman" panose="02020603050405020304" pitchFamily="18" charset="0"/>
              </a:rPr>
            </a:br>
            <a:r>
              <a:rPr lang="en-US" sz="2600" b="1" i="1" dirty="0">
                <a:latin typeface="Times New Roman" panose="02020603050405020304" pitchFamily="18" charset="0"/>
                <a:cs typeface="Times New Roman" panose="02020603050405020304" pitchFamily="18" charset="0"/>
              </a:rPr>
              <a:t>G</a:t>
            </a:r>
            <a:r>
              <a:rPr lang="en-US" sz="2600" b="1" i="1" dirty="0" smtClean="0">
                <a:latin typeface="Times New Roman" panose="02020603050405020304" pitchFamily="18" charset="0"/>
                <a:cs typeface="Times New Roman" panose="02020603050405020304" pitchFamily="18" charset="0"/>
              </a:rPr>
              <a:t>enerations </a:t>
            </a:r>
            <a:r>
              <a:rPr lang="en-US" sz="2600" b="1" i="1" dirty="0">
                <a:latin typeface="Times New Roman" panose="02020603050405020304" pitchFamily="18" charset="0"/>
                <a:cs typeface="Times New Roman" panose="02020603050405020304" pitchFamily="18" charset="0"/>
              </a:rPr>
              <a:t>lived </a:t>
            </a:r>
            <a:r>
              <a:rPr lang="en-US" sz="2600" b="1" i="1" dirty="0" smtClean="0">
                <a:latin typeface="Times New Roman" panose="02020603050405020304" pitchFamily="18" charset="0"/>
                <a:cs typeface="Times New Roman" panose="02020603050405020304" pitchFamily="18" charset="0"/>
              </a:rPr>
              <a:t>in tension for </a:t>
            </a:r>
            <a:r>
              <a:rPr lang="en-US" sz="2600" b="1" i="1" dirty="0">
                <a:latin typeface="Times New Roman" panose="02020603050405020304" pitchFamily="18" charset="0"/>
                <a:cs typeface="Times New Roman" panose="02020603050405020304" pitchFamily="18" charset="0"/>
              </a:rPr>
              <a:t>forty years, with the feeling that World War III would break out at any time</a:t>
            </a:r>
            <a:r>
              <a:rPr lang="en-US" sz="2600" b="1" i="1" dirty="0" smtClean="0">
                <a:latin typeface="Times New Roman" panose="02020603050405020304" pitchFamily="18" charset="0"/>
                <a:cs typeface="Times New Roman" panose="02020603050405020304" pitchFamily="18" charset="0"/>
              </a:rPr>
              <a:t>.</a:t>
            </a:r>
          </a:p>
        </p:txBody>
      </p:sp>
      <p:pic>
        <p:nvPicPr>
          <p:cNvPr id="5" name="Picture 2" descr="http://investir.ch/devfinale/wp-content/uploads/2014/03/coldw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380" y="2228045"/>
            <a:ext cx="4977685" cy="448478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47" y="4825499"/>
            <a:ext cx="1934168" cy="2494639"/>
          </a:xfrm>
          <a:prstGeom prst="rect">
            <a:avLst/>
          </a:prstGeom>
        </p:spPr>
      </p:pic>
    </p:spTree>
    <p:extLst>
      <p:ext uri="{BB962C8B-B14F-4D97-AF65-F5344CB8AC3E}">
        <p14:creationId xmlns:p14="http://schemas.microsoft.com/office/powerpoint/2010/main" val="34524238"/>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299" y="1038062"/>
            <a:ext cx="11427780" cy="706964"/>
          </a:xfrm>
        </p:spPr>
        <p:txBody>
          <a:bodyPr/>
          <a:lstStyle/>
          <a:p>
            <a:r>
              <a:rPr lang="es-EC" sz="4400" b="1" dirty="0" err="1" smtClean="0"/>
              <a:t>Confrontation</a:t>
            </a:r>
            <a:r>
              <a:rPr lang="es-EC" sz="4400" b="1" dirty="0" smtClean="0"/>
              <a:t> </a:t>
            </a:r>
            <a:r>
              <a:rPr lang="es-EC" sz="4400" b="1" dirty="0" err="1" smtClean="0"/>
              <a:t>between</a:t>
            </a:r>
            <a:r>
              <a:rPr lang="es-EC" sz="4400" b="1" dirty="0" smtClean="0"/>
              <a:t> </a:t>
            </a:r>
            <a:r>
              <a:rPr lang="es-EC" sz="4400" b="1" dirty="0" err="1" smtClean="0"/>
              <a:t>two</a:t>
            </a:r>
            <a:r>
              <a:rPr lang="es-EC" sz="4400" b="1" dirty="0" smtClean="0"/>
              <a:t> </a:t>
            </a:r>
            <a:r>
              <a:rPr lang="es-EC" sz="4400" b="1" dirty="0" err="1" smtClean="0"/>
              <a:t>superpowers</a:t>
            </a:r>
            <a:endParaRPr lang="es-EC" sz="4400" b="1" dirty="0"/>
          </a:p>
        </p:txBody>
      </p:sp>
      <p:pic>
        <p:nvPicPr>
          <p:cNvPr id="4" name="Picture 4" descr="File:Flag of the Soviet Union.svg">
            <a:hlinkClick r:id="rId2"/>
          </p:cNvPr>
          <p:cNvPicPr>
            <a:picLocks noChangeAspect="1" noChangeArrowheads="1"/>
          </p:cNvPicPr>
          <p:nvPr/>
        </p:nvPicPr>
        <p:blipFill>
          <a:blip r:embed="rId3" cstate="print"/>
          <a:srcRect/>
          <a:stretch>
            <a:fillRect/>
          </a:stretch>
        </p:blipFill>
        <p:spPr bwMode="auto">
          <a:xfrm>
            <a:off x="8031050" y="2891353"/>
            <a:ext cx="4038600" cy="3244116"/>
          </a:xfrm>
          <a:prstGeom prst="rect">
            <a:avLst/>
          </a:prstGeom>
          <a:noFill/>
        </p:spPr>
      </p:pic>
      <p:pic>
        <p:nvPicPr>
          <p:cNvPr id="5" name="Picture 2" descr="http://www.brothersofholycross.com/calendar/american-flag.gif"/>
          <p:cNvPicPr>
            <a:picLocks noChangeAspect="1" noChangeArrowheads="1"/>
          </p:cNvPicPr>
          <p:nvPr/>
        </p:nvPicPr>
        <p:blipFill>
          <a:blip r:embed="rId4" cstate="print"/>
          <a:srcRect/>
          <a:stretch>
            <a:fillRect/>
          </a:stretch>
        </p:blipFill>
        <p:spPr bwMode="auto">
          <a:xfrm>
            <a:off x="229488" y="2891353"/>
            <a:ext cx="4038600" cy="3244116"/>
          </a:xfrm>
          <a:prstGeom prst="rect">
            <a:avLst/>
          </a:prstGeom>
          <a:noFill/>
          <a:ln w="9525">
            <a:noFill/>
            <a:miter lim="800000"/>
            <a:headEnd/>
            <a:tailEnd/>
          </a:ln>
        </p:spPr>
      </p:pic>
      <p:sp>
        <p:nvSpPr>
          <p:cNvPr id="6" name="Rectangle 7"/>
          <p:cNvSpPr/>
          <p:nvPr/>
        </p:nvSpPr>
        <p:spPr>
          <a:xfrm>
            <a:off x="1" y="2245022"/>
            <a:ext cx="4191000" cy="646331"/>
          </a:xfrm>
          <a:prstGeom prst="rect">
            <a:avLst/>
          </a:prstGeom>
        </p:spPr>
        <p:txBody>
          <a:bodyPr wrap="square">
            <a:spAutoFit/>
          </a:bodyPr>
          <a:lstStyle/>
          <a:p>
            <a:pPr algn="ctr"/>
            <a:r>
              <a:rPr lang="en-US" sz="3600" dirty="0" smtClean="0">
                <a:latin typeface="Impact" pitchFamily="34" charset="0"/>
              </a:rPr>
              <a:t>United States</a:t>
            </a:r>
            <a:endParaRPr lang="en-US" sz="3600" dirty="0"/>
          </a:p>
        </p:txBody>
      </p:sp>
      <p:sp>
        <p:nvSpPr>
          <p:cNvPr id="7" name="Rectangle 8"/>
          <p:cNvSpPr/>
          <p:nvPr/>
        </p:nvSpPr>
        <p:spPr>
          <a:xfrm>
            <a:off x="1" y="6211669"/>
            <a:ext cx="4191000" cy="646331"/>
          </a:xfrm>
          <a:prstGeom prst="rect">
            <a:avLst/>
          </a:prstGeom>
        </p:spPr>
        <p:txBody>
          <a:bodyPr wrap="square">
            <a:spAutoFit/>
          </a:bodyPr>
          <a:lstStyle/>
          <a:p>
            <a:pPr algn="ctr"/>
            <a:r>
              <a:rPr lang="en-US" sz="3600" dirty="0" smtClean="0">
                <a:latin typeface="Impact" pitchFamily="34" charset="0"/>
              </a:rPr>
              <a:t>Capitalism</a:t>
            </a:r>
            <a:endParaRPr lang="en-US" sz="3600" dirty="0"/>
          </a:p>
        </p:txBody>
      </p:sp>
      <p:sp>
        <p:nvSpPr>
          <p:cNvPr id="8" name="Rectangle 9"/>
          <p:cNvSpPr/>
          <p:nvPr/>
        </p:nvSpPr>
        <p:spPr>
          <a:xfrm>
            <a:off x="4305172" y="2251253"/>
            <a:ext cx="3725878" cy="4524315"/>
          </a:xfrm>
          <a:prstGeom prst="rect">
            <a:avLst/>
          </a:prstGeom>
        </p:spPr>
        <p:txBody>
          <a:bodyPr wrap="square">
            <a:spAutoFit/>
          </a:bodyPr>
          <a:lstStyle/>
          <a:p>
            <a:pPr algn="just"/>
            <a:r>
              <a:rPr lang="en-US" sz="3200" b="1" i="1" dirty="0" smtClean="0">
                <a:latin typeface="Times New Roman" pitchFamily="18" charset="0"/>
                <a:cs typeface="Times New Roman" pitchFamily="18" charset="0"/>
              </a:rPr>
              <a:t>The era of confrontation and competition between the U.S. and the Soviet Union began when the threat of nuclear war created constant world tension</a:t>
            </a:r>
            <a:endParaRPr lang="en-US" sz="3200" b="1" i="1" dirty="0">
              <a:latin typeface="Times New Roman" pitchFamily="18" charset="0"/>
              <a:cs typeface="Times New Roman" pitchFamily="18" charset="0"/>
            </a:endParaRPr>
          </a:p>
        </p:txBody>
      </p:sp>
      <p:sp>
        <p:nvSpPr>
          <p:cNvPr id="10" name="Rectangle 11"/>
          <p:cNvSpPr/>
          <p:nvPr/>
        </p:nvSpPr>
        <p:spPr>
          <a:xfrm>
            <a:off x="8209207" y="2245022"/>
            <a:ext cx="3810000" cy="646331"/>
          </a:xfrm>
          <a:prstGeom prst="rect">
            <a:avLst/>
          </a:prstGeom>
        </p:spPr>
        <p:txBody>
          <a:bodyPr wrap="square">
            <a:spAutoFit/>
          </a:bodyPr>
          <a:lstStyle/>
          <a:p>
            <a:pPr algn="ctr"/>
            <a:r>
              <a:rPr lang="en-US" sz="3600" dirty="0" smtClean="0">
                <a:latin typeface="Impact" pitchFamily="34" charset="0"/>
              </a:rPr>
              <a:t> Soviet Union</a:t>
            </a:r>
            <a:endParaRPr lang="en-US" sz="3600" dirty="0"/>
          </a:p>
        </p:txBody>
      </p:sp>
      <p:sp>
        <p:nvSpPr>
          <p:cNvPr id="11" name="Rectangle 12"/>
          <p:cNvSpPr/>
          <p:nvPr/>
        </p:nvSpPr>
        <p:spPr>
          <a:xfrm>
            <a:off x="8209207" y="6211669"/>
            <a:ext cx="3810000" cy="646331"/>
          </a:xfrm>
          <a:prstGeom prst="rect">
            <a:avLst/>
          </a:prstGeom>
        </p:spPr>
        <p:txBody>
          <a:bodyPr wrap="square">
            <a:spAutoFit/>
          </a:bodyPr>
          <a:lstStyle/>
          <a:p>
            <a:pPr algn="ctr"/>
            <a:r>
              <a:rPr lang="en-US" sz="3600" dirty="0" smtClean="0">
                <a:latin typeface="Impact" pitchFamily="34" charset="0"/>
              </a:rPr>
              <a:t>Communism</a:t>
            </a:r>
            <a:endParaRPr lang="en-US" sz="3600" dirty="0"/>
          </a:p>
        </p:txBody>
      </p:sp>
      <p:pic>
        <p:nvPicPr>
          <p:cNvPr id="12"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47" y="4825499"/>
            <a:ext cx="1934168" cy="2494639"/>
          </a:xfrm>
          <a:prstGeom prst="rect">
            <a:avLst/>
          </a:prstGeom>
        </p:spPr>
      </p:pic>
    </p:spTree>
    <p:extLst>
      <p:ext uri="{BB962C8B-B14F-4D97-AF65-F5344CB8AC3E}">
        <p14:creationId xmlns:p14="http://schemas.microsoft.com/office/powerpoint/2010/main" val="2625808481"/>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53"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brothersofholycross.com/calendar/american-flag.gif"/>
          <p:cNvPicPr>
            <a:picLocks noChangeAspect="1" noChangeArrowheads="1"/>
          </p:cNvPicPr>
          <p:nvPr/>
        </p:nvPicPr>
        <p:blipFill>
          <a:blip r:embed="rId2" cstate="print"/>
          <a:srcRect/>
          <a:stretch>
            <a:fillRect/>
          </a:stretch>
        </p:blipFill>
        <p:spPr bwMode="auto">
          <a:xfrm>
            <a:off x="564524" y="1443762"/>
            <a:ext cx="4191000" cy="2119976"/>
          </a:xfrm>
          <a:prstGeom prst="rect">
            <a:avLst/>
          </a:prstGeom>
          <a:noFill/>
          <a:ln w="9525">
            <a:noFill/>
            <a:miter lim="800000"/>
            <a:headEnd/>
            <a:tailEnd/>
          </a:ln>
        </p:spPr>
      </p:pic>
      <p:sp>
        <p:nvSpPr>
          <p:cNvPr id="3" name="Rectangle 6"/>
          <p:cNvSpPr/>
          <p:nvPr/>
        </p:nvSpPr>
        <p:spPr>
          <a:xfrm>
            <a:off x="64269" y="4034561"/>
            <a:ext cx="5718219" cy="2246769"/>
          </a:xfrm>
          <a:prstGeom prst="rect">
            <a:avLst/>
          </a:prstGeom>
        </p:spPr>
        <p:txBody>
          <a:bodyPr wrap="square">
            <a:spAutoFit/>
          </a:bodyPr>
          <a:lstStyle/>
          <a:p>
            <a:pPr>
              <a:buFont typeface="Arial" charset="0"/>
              <a:buChar char="•"/>
            </a:pP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Believed in democratic government</a:t>
            </a:r>
          </a:p>
          <a:p>
            <a:pPr>
              <a:buFont typeface="Arial" charset="0"/>
              <a:buChar char="•"/>
            </a:pPr>
            <a:r>
              <a:rPr lang="en-US" sz="28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Believed economic stability would keep peace in the word</a:t>
            </a:r>
          </a:p>
          <a:p>
            <a:pPr>
              <a:buFont typeface="Arial" charset="0"/>
              <a:buChar char="•"/>
            </a:pPr>
            <a:r>
              <a:rPr lang="en-US" sz="28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Believed the free enterprise system was necessary for economic growth</a:t>
            </a:r>
          </a:p>
        </p:txBody>
      </p:sp>
      <p:sp>
        <p:nvSpPr>
          <p:cNvPr id="4" name="Rectangle 3"/>
          <p:cNvSpPr/>
          <p:nvPr/>
        </p:nvSpPr>
        <p:spPr>
          <a:xfrm>
            <a:off x="1783471" y="-148127"/>
            <a:ext cx="7920758" cy="1107996"/>
          </a:xfrm>
          <a:prstGeom prst="rect">
            <a:avLst/>
          </a:prstGeom>
        </p:spPr>
        <p:txBody>
          <a:bodyPr wrap="square">
            <a:spAutoFit/>
          </a:bodyPr>
          <a:lstStyle/>
          <a:p>
            <a:r>
              <a:rPr lang="en-US" sz="6600" dirty="0" smtClean="0">
                <a:solidFill>
                  <a:schemeClr val="accent1"/>
                </a:solidFill>
                <a:effectLst>
                  <a:outerShdw blurRad="38100" dist="38100" dir="2700000" algn="tl">
                    <a:srgbClr val="000000">
                      <a:alpha val="43137"/>
                    </a:srgbClr>
                  </a:outerShdw>
                </a:effectLst>
                <a:latin typeface="Impact" pitchFamily="34" charset="0"/>
              </a:rPr>
              <a:t>Different Philosophies</a:t>
            </a:r>
            <a:endParaRPr lang="en-US" sz="6600" dirty="0">
              <a:solidFill>
                <a:schemeClr val="accent1"/>
              </a:solidFill>
              <a:effectLst>
                <a:outerShdw blurRad="38100" dist="38100" dir="2700000" algn="tl">
                  <a:srgbClr val="000000">
                    <a:alpha val="43137"/>
                  </a:srgbClr>
                </a:outerShdw>
              </a:effectLst>
            </a:endParaRPr>
          </a:p>
        </p:txBody>
      </p:sp>
      <p:pic>
        <p:nvPicPr>
          <p:cNvPr id="5" name="Picture 4" descr="File:Flag of the Soviet Union.svg">
            <a:hlinkClick r:id="rId3"/>
          </p:cNvPr>
          <p:cNvPicPr>
            <a:picLocks noChangeAspect="1" noChangeArrowheads="1"/>
          </p:cNvPicPr>
          <p:nvPr/>
        </p:nvPicPr>
        <p:blipFill>
          <a:blip r:embed="rId4" cstate="print"/>
          <a:srcRect/>
          <a:stretch>
            <a:fillRect/>
          </a:stretch>
        </p:blipFill>
        <p:spPr bwMode="auto">
          <a:xfrm>
            <a:off x="7261536" y="1443762"/>
            <a:ext cx="4267200" cy="2252475"/>
          </a:xfrm>
          <a:prstGeom prst="rect">
            <a:avLst/>
          </a:prstGeom>
          <a:noFill/>
        </p:spPr>
      </p:pic>
      <p:sp>
        <p:nvSpPr>
          <p:cNvPr id="6" name="Rectangle 8"/>
          <p:cNvSpPr/>
          <p:nvPr/>
        </p:nvSpPr>
        <p:spPr>
          <a:xfrm>
            <a:off x="6322454" y="3806594"/>
            <a:ext cx="5930719" cy="3108543"/>
          </a:xfrm>
          <a:prstGeom prst="rect">
            <a:avLst/>
          </a:prstGeom>
        </p:spPr>
        <p:txBody>
          <a:bodyPr wrap="square">
            <a:spAutoFit/>
          </a:bodyPr>
          <a:lstStyle/>
          <a:p>
            <a:pPr algn="just">
              <a:buFont typeface="Arial" charset="0"/>
              <a:buChar char="•"/>
            </a:pPr>
            <a:r>
              <a:rPr lang="en-US" sz="2400" dirty="0" smtClean="0">
                <a:latin typeface="Times New Roman" pitchFamily="18" charset="0"/>
                <a:cs typeface="Times New Roman" pitchFamily="18" charset="0"/>
              </a:rPr>
              <a:t> </a:t>
            </a: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Believed in a communism government </a:t>
            </a:r>
          </a:p>
          <a:p>
            <a:pPr algn="just">
              <a:buFont typeface="Arial" charset="0"/>
              <a:buChar char="•"/>
            </a:pP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 Believed in workers revolting (striking) against business owners and taking control of government</a:t>
            </a:r>
          </a:p>
          <a:p>
            <a:pPr algn="just">
              <a:buFont typeface="Arial" charset="0"/>
              <a:buChar char="•"/>
            </a:pPr>
            <a:r>
              <a:rPr lang="en-US" sz="2800" b="1" i="1" dirty="0" smtClean="0">
                <a:effectLst>
                  <a:outerShdw blurRad="38100" dist="38100" dir="2700000" algn="tl">
                    <a:srgbClr val="000000">
                      <a:alpha val="43137"/>
                    </a:srgbClr>
                  </a:outerShdw>
                </a:effectLst>
                <a:latin typeface="Times New Roman" pitchFamily="18" charset="0"/>
                <a:cs typeface="Times New Roman" pitchFamily="18" charset="0"/>
              </a:rPr>
              <a:t> Wanted to control countries between Russia and Germany</a:t>
            </a:r>
          </a:p>
        </p:txBody>
      </p:sp>
      <p:sp>
        <p:nvSpPr>
          <p:cNvPr id="7" name="Rectangle 7"/>
          <p:cNvSpPr/>
          <p:nvPr/>
        </p:nvSpPr>
        <p:spPr>
          <a:xfrm>
            <a:off x="425004" y="813216"/>
            <a:ext cx="4191000" cy="646331"/>
          </a:xfrm>
          <a:prstGeom prst="rect">
            <a:avLst/>
          </a:prstGeom>
        </p:spPr>
        <p:txBody>
          <a:bodyPr wrap="square">
            <a:spAutoFit/>
          </a:bodyPr>
          <a:lstStyle/>
          <a:p>
            <a:pPr algn="ctr"/>
            <a:r>
              <a:rPr lang="en-US" sz="3600" dirty="0" smtClean="0">
                <a:latin typeface="Impact" pitchFamily="34" charset="0"/>
              </a:rPr>
              <a:t>United States</a:t>
            </a:r>
            <a:endParaRPr lang="en-US" sz="3600" dirty="0"/>
          </a:p>
        </p:txBody>
      </p:sp>
      <p:sp>
        <p:nvSpPr>
          <p:cNvPr id="8" name="Rectangle 11"/>
          <p:cNvSpPr/>
          <p:nvPr/>
        </p:nvSpPr>
        <p:spPr>
          <a:xfrm>
            <a:off x="7261536" y="794645"/>
            <a:ext cx="3810000" cy="646331"/>
          </a:xfrm>
          <a:prstGeom prst="rect">
            <a:avLst/>
          </a:prstGeom>
        </p:spPr>
        <p:txBody>
          <a:bodyPr wrap="square">
            <a:spAutoFit/>
          </a:bodyPr>
          <a:lstStyle/>
          <a:p>
            <a:pPr algn="ctr"/>
            <a:r>
              <a:rPr lang="en-US" sz="3600" dirty="0" smtClean="0">
                <a:latin typeface="Impact" pitchFamily="34" charset="0"/>
              </a:rPr>
              <a:t> Soviet Union</a:t>
            </a:r>
            <a:endParaRPr lang="en-US" sz="3600" dirty="0"/>
          </a:p>
        </p:txBody>
      </p:sp>
      <p:pic>
        <p:nvPicPr>
          <p:cNvPr id="9"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5404" y="4809231"/>
            <a:ext cx="1934168" cy="2494639"/>
          </a:xfrm>
          <a:prstGeom prst="rect">
            <a:avLst/>
          </a:prstGeom>
        </p:spPr>
      </p:pic>
    </p:spTree>
    <p:extLst>
      <p:ext uri="{BB962C8B-B14F-4D97-AF65-F5344CB8AC3E}">
        <p14:creationId xmlns:p14="http://schemas.microsoft.com/office/powerpoint/2010/main" val="1638815218"/>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p:cTn id="38"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 calcmode="lin" valueType="num">
                                      <p:cBhvr>
                                        <p:cTn id="45"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6"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47" dur="500"/>
                                        <p:tgtEl>
                                          <p:spTgt spid="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 calcmode="lin" valueType="num">
                                      <p:cBhvr>
                                        <p:cTn id="5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54" dur="500"/>
                                        <p:tgtEl>
                                          <p:spTgt spid="6">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9939"/>
            <a:ext cx="12376597" cy="1323439"/>
          </a:xfrm>
          <a:prstGeom prst="rect">
            <a:avLst/>
          </a:prstGeom>
        </p:spPr>
        <p:txBody>
          <a:bodyPr wrap="square">
            <a:spAutoFit/>
          </a:bodyPr>
          <a:lstStyle/>
          <a:p>
            <a:pPr algn="ctr"/>
            <a:r>
              <a:rPr lang="en-US" sz="4000" b="1" dirty="0" smtClean="0">
                <a:solidFill>
                  <a:schemeClr val="accent1"/>
                </a:solidFill>
              </a:rPr>
              <a:t>Military </a:t>
            </a:r>
            <a:r>
              <a:rPr lang="en-US" sz="4000" b="1" dirty="0">
                <a:solidFill>
                  <a:schemeClr val="accent1"/>
                </a:solidFill>
              </a:rPr>
              <a:t>agreements between </a:t>
            </a:r>
            <a:endParaRPr lang="en-US" sz="4000" b="1" dirty="0" smtClean="0">
              <a:solidFill>
                <a:schemeClr val="accent1"/>
              </a:solidFill>
            </a:endParaRPr>
          </a:p>
          <a:p>
            <a:pPr algn="ctr"/>
            <a:r>
              <a:rPr lang="en-US" sz="4000" b="1" dirty="0" smtClean="0">
                <a:solidFill>
                  <a:schemeClr val="accent1"/>
                </a:solidFill>
              </a:rPr>
              <a:t>opposing </a:t>
            </a:r>
            <a:r>
              <a:rPr lang="en-US" sz="4000" b="1" dirty="0">
                <a:solidFill>
                  <a:schemeClr val="accent1"/>
                </a:solidFill>
              </a:rPr>
              <a:t>blocs</a:t>
            </a:r>
            <a:endParaRPr lang="es-EC" sz="4000" b="1" dirty="0">
              <a:solidFill>
                <a:schemeClr val="accent1"/>
              </a:solidFill>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738" y="1527133"/>
            <a:ext cx="1806262" cy="160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ángulo 3"/>
          <p:cNvSpPr/>
          <p:nvPr/>
        </p:nvSpPr>
        <p:spPr>
          <a:xfrm>
            <a:off x="540913" y="933094"/>
            <a:ext cx="3702677" cy="707886"/>
          </a:xfrm>
          <a:prstGeom prst="rect">
            <a:avLst/>
          </a:prstGeom>
        </p:spPr>
        <p:txBody>
          <a:bodyPr wrap="square">
            <a:spAutoFit/>
          </a:bodyPr>
          <a:lstStyle/>
          <a:p>
            <a:r>
              <a:rPr lang="en-US" altLang="es-EC" sz="4000" b="1" dirty="0">
                <a:solidFill>
                  <a:schemeClr val="tx2">
                    <a:lumMod val="75000"/>
                  </a:schemeClr>
                </a:solidFill>
              </a:rPr>
              <a:t>The NATO flag</a:t>
            </a:r>
            <a:endParaRPr lang="es-EC" sz="4000" b="1" dirty="0">
              <a:solidFill>
                <a:schemeClr val="tx2">
                  <a:lumMod val="75000"/>
                </a:schemeClr>
              </a:solidFill>
            </a:endParaRPr>
          </a:p>
        </p:txBody>
      </p:sp>
      <p:sp>
        <p:nvSpPr>
          <p:cNvPr id="7" name="Rectangle 3"/>
          <p:cNvSpPr txBox="1">
            <a:spLocks noChangeArrowheads="1"/>
          </p:cNvSpPr>
          <p:nvPr/>
        </p:nvSpPr>
        <p:spPr>
          <a:xfrm>
            <a:off x="-2" y="3631840"/>
            <a:ext cx="5241701" cy="3123748"/>
          </a:xfrm>
          <a:prstGeom prst="rect">
            <a:avLst/>
          </a:prstGeom>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lnSpc>
                <a:spcPct val="90000"/>
              </a:lnSpc>
              <a:buFont typeface="Wingdings" panose="05000000000000000000" pitchFamily="2" charset="2"/>
              <a:buChar char="§"/>
            </a:pPr>
            <a:r>
              <a:rPr lang="en-US" altLang="es-EC" sz="2800" b="1" i="1" dirty="0" smtClean="0">
                <a:latin typeface="Times New Roman" panose="02020603050405020304" pitchFamily="18" charset="0"/>
                <a:cs typeface="Times New Roman" panose="02020603050405020304" pitchFamily="18" charset="0"/>
              </a:rPr>
              <a:t>The North Atlantic Treaty Organization include fourteen nations in an alliance. NATO was officially formed on April 4, 1949. NATO has become a political force rather than a military force.</a:t>
            </a:r>
          </a:p>
          <a:p>
            <a:pPr algn="just">
              <a:lnSpc>
                <a:spcPct val="90000"/>
              </a:lnSpc>
              <a:buFont typeface="Wingdings" panose="05000000000000000000" pitchFamily="2" charset="2"/>
              <a:buChar char="§"/>
            </a:pPr>
            <a:r>
              <a:rPr lang="es-EC" sz="2800" dirty="0" err="1">
                <a:latin typeface="Calibri" pitchFamily="34" charset="0"/>
              </a:rPr>
              <a:t>US</a:t>
            </a:r>
            <a:r>
              <a:rPr lang="es-EC" sz="2800" dirty="0">
                <a:latin typeface="Calibri" pitchFamily="34" charset="0"/>
              </a:rPr>
              <a:t>, </a:t>
            </a:r>
            <a:r>
              <a:rPr lang="es-EC" sz="2800" dirty="0" err="1">
                <a:latin typeface="Calibri" pitchFamily="34" charset="0"/>
              </a:rPr>
              <a:t>Canada</a:t>
            </a:r>
            <a:r>
              <a:rPr lang="es-EC" sz="2800" dirty="0">
                <a:latin typeface="Calibri" pitchFamily="34" charset="0"/>
              </a:rPr>
              <a:t>, </a:t>
            </a:r>
            <a:r>
              <a:rPr lang="es-EC" sz="2800" dirty="0" err="1">
                <a:latin typeface="Calibri" pitchFamily="34" charset="0"/>
              </a:rPr>
              <a:t>UK</a:t>
            </a:r>
            <a:r>
              <a:rPr lang="es-EC" sz="2800" dirty="0">
                <a:latin typeface="Calibri" pitchFamily="34" charset="0"/>
              </a:rPr>
              <a:t>, France, </a:t>
            </a:r>
            <a:r>
              <a:rPr lang="es-EC" sz="2800" dirty="0" err="1">
                <a:latin typeface="Calibri" pitchFamily="34" charset="0"/>
              </a:rPr>
              <a:t>Italy</a:t>
            </a:r>
            <a:r>
              <a:rPr lang="es-EC" sz="2800" dirty="0">
                <a:latin typeface="Calibri" pitchFamily="34" charset="0"/>
              </a:rPr>
              <a:t>, </a:t>
            </a:r>
            <a:r>
              <a:rPr lang="es-EC" sz="2800" dirty="0" err="1">
                <a:latin typeface="Calibri" pitchFamily="34" charset="0"/>
              </a:rPr>
              <a:t>Norway</a:t>
            </a:r>
            <a:r>
              <a:rPr lang="es-EC" sz="2800" dirty="0">
                <a:latin typeface="Calibri" pitchFamily="34" charset="0"/>
              </a:rPr>
              <a:t>, </a:t>
            </a:r>
            <a:r>
              <a:rPr lang="es-EC" sz="2800" dirty="0" err="1">
                <a:latin typeface="Calibri" pitchFamily="34" charset="0"/>
              </a:rPr>
              <a:t>Denmark</a:t>
            </a:r>
            <a:r>
              <a:rPr lang="es-EC" sz="2800" dirty="0">
                <a:latin typeface="Calibri" pitchFamily="34" charset="0"/>
              </a:rPr>
              <a:t>, </a:t>
            </a:r>
            <a:r>
              <a:rPr lang="es-EC" sz="2800" dirty="0" err="1">
                <a:latin typeface="Calibri" pitchFamily="34" charset="0"/>
              </a:rPr>
              <a:t>Iceland</a:t>
            </a:r>
            <a:r>
              <a:rPr lang="es-EC" sz="2800" dirty="0">
                <a:latin typeface="Calibri" pitchFamily="34" charset="0"/>
              </a:rPr>
              <a:t>, </a:t>
            </a:r>
            <a:r>
              <a:rPr lang="es-EC" sz="2800" dirty="0" err="1">
                <a:latin typeface="Calibri" pitchFamily="34" charset="0"/>
              </a:rPr>
              <a:t>Belgium</a:t>
            </a:r>
            <a:r>
              <a:rPr lang="es-EC" sz="2800" dirty="0">
                <a:latin typeface="Calibri" pitchFamily="34" charset="0"/>
              </a:rPr>
              <a:t>, </a:t>
            </a:r>
            <a:r>
              <a:rPr lang="es-EC" sz="2800" dirty="0" err="1">
                <a:latin typeface="Calibri" pitchFamily="34" charset="0"/>
              </a:rPr>
              <a:t>Netherlands</a:t>
            </a:r>
            <a:r>
              <a:rPr lang="es-EC" sz="2800" dirty="0">
                <a:latin typeface="Calibri" pitchFamily="34" charset="0"/>
              </a:rPr>
              <a:t>, </a:t>
            </a:r>
            <a:r>
              <a:rPr lang="es-EC" sz="2800" dirty="0" err="1">
                <a:latin typeface="Calibri" pitchFamily="34" charset="0"/>
              </a:rPr>
              <a:t>Luxembourg</a:t>
            </a:r>
            <a:r>
              <a:rPr lang="es-EC" sz="2800" dirty="0">
                <a:latin typeface="Calibri" pitchFamily="34" charset="0"/>
              </a:rPr>
              <a:t>, Portugal, </a:t>
            </a:r>
            <a:r>
              <a:rPr lang="es-EC" sz="2800" dirty="0" err="1">
                <a:latin typeface="Calibri" pitchFamily="34" charset="0"/>
              </a:rPr>
              <a:t>Greece</a:t>
            </a:r>
            <a:r>
              <a:rPr lang="es-EC" sz="2800" dirty="0">
                <a:latin typeface="Calibri" pitchFamily="34" charset="0"/>
              </a:rPr>
              <a:t>, </a:t>
            </a:r>
            <a:r>
              <a:rPr lang="es-EC" sz="2800" dirty="0" err="1">
                <a:latin typeface="Calibri" pitchFamily="34" charset="0"/>
              </a:rPr>
              <a:t>Turkey</a:t>
            </a:r>
            <a:r>
              <a:rPr lang="es-EC" sz="2800" dirty="0">
                <a:latin typeface="Calibri" pitchFamily="34" charset="0"/>
              </a:rPr>
              <a:t>, Federal </a:t>
            </a:r>
            <a:r>
              <a:rPr lang="es-EC" sz="2800" dirty="0" err="1">
                <a:latin typeface="Calibri" pitchFamily="34" charset="0"/>
              </a:rPr>
              <a:t>Republic</a:t>
            </a:r>
            <a:r>
              <a:rPr lang="es-EC" sz="2800" dirty="0">
                <a:latin typeface="Calibri" pitchFamily="34" charset="0"/>
              </a:rPr>
              <a:t> of </a:t>
            </a:r>
            <a:r>
              <a:rPr lang="es-EC" sz="2800" dirty="0" err="1">
                <a:latin typeface="Calibri" pitchFamily="34" charset="0"/>
              </a:rPr>
              <a:t>Germany</a:t>
            </a:r>
            <a:r>
              <a:rPr lang="es-EC" sz="2800" dirty="0">
                <a:latin typeface="Calibri" pitchFamily="34" charset="0"/>
              </a:rPr>
              <a:t> and </a:t>
            </a:r>
            <a:r>
              <a:rPr lang="es-EC" sz="2800" dirty="0" err="1">
                <a:latin typeface="Calibri" pitchFamily="34" charset="0"/>
              </a:rPr>
              <a:t>Spain</a:t>
            </a:r>
            <a:r>
              <a:rPr lang="es-EC" sz="2800" dirty="0">
                <a:latin typeface="Calibri" pitchFamily="34" charset="0"/>
              </a:rPr>
              <a:t> </a:t>
            </a:r>
          </a:p>
          <a:p>
            <a:pPr algn="just">
              <a:lnSpc>
                <a:spcPct val="90000"/>
              </a:lnSpc>
              <a:buFont typeface="Wingdings" panose="05000000000000000000" pitchFamily="2" charset="2"/>
              <a:buChar char="§"/>
            </a:pPr>
            <a:endParaRPr lang="en-US" altLang="es-EC" sz="2800" b="1" i="1" dirty="0">
              <a:latin typeface="Times New Roman" panose="02020603050405020304" pitchFamily="18" charset="0"/>
              <a:cs typeface="Times New Roman" panose="02020603050405020304" pitchFamily="18" charset="0"/>
            </a:endParaRPr>
          </a:p>
        </p:txBody>
      </p:sp>
      <p:pic>
        <p:nvPicPr>
          <p:cNvPr id="8" name="Picture 4" descr="ind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815" y="1640980"/>
            <a:ext cx="2140877" cy="1924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5"/>
          <p:cNvSpPr txBox="1">
            <a:spLocks noChangeArrowheads="1"/>
          </p:cNvSpPr>
          <p:nvPr/>
        </p:nvSpPr>
        <p:spPr bwMode="auto">
          <a:xfrm>
            <a:off x="6595473" y="1043551"/>
            <a:ext cx="40928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s-EC" sz="4000" b="1" dirty="0">
                <a:solidFill>
                  <a:schemeClr val="tx2">
                    <a:lumMod val="75000"/>
                  </a:schemeClr>
                </a:solidFill>
              </a:rPr>
              <a:t>Warsaw poster</a:t>
            </a:r>
          </a:p>
        </p:txBody>
      </p:sp>
      <p:sp>
        <p:nvSpPr>
          <p:cNvPr id="10" name="Rectangle 3"/>
          <p:cNvSpPr txBox="1">
            <a:spLocks noChangeArrowheads="1"/>
          </p:cNvSpPr>
          <p:nvPr/>
        </p:nvSpPr>
        <p:spPr>
          <a:xfrm>
            <a:off x="5791201" y="3475909"/>
            <a:ext cx="6400799" cy="3151208"/>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altLang="es-EC" sz="2400" b="1" i="1" dirty="0" smtClean="0">
                <a:latin typeface="Times New Roman" panose="02020603050405020304" pitchFamily="18" charset="0"/>
                <a:cs typeface="Times New Roman" panose="02020603050405020304" pitchFamily="18" charset="0"/>
              </a:rPr>
              <a:t>Warsaw Treaty of Friendship, Cooperation, was formed on May 14, 1955 in Warsaw, Poland. There were eight members of this pact. This pact is, since 1991, extinct or “nonexistent”.  </a:t>
            </a:r>
          </a:p>
          <a:p>
            <a:pPr>
              <a:buFont typeface="Wingdings" panose="05000000000000000000" pitchFamily="2" charset="2"/>
              <a:buChar char="§"/>
            </a:pPr>
            <a:r>
              <a:rPr lang="es-EC" sz="2400" dirty="0">
                <a:latin typeface="Calibri" pitchFamily="34" charset="0"/>
              </a:rPr>
              <a:t>Albania, Bulgaria, </a:t>
            </a:r>
            <a:r>
              <a:rPr lang="es-EC" sz="2400" dirty="0" err="1">
                <a:latin typeface="Calibri" pitchFamily="34" charset="0"/>
              </a:rPr>
              <a:t>Czechoslovakia</a:t>
            </a:r>
            <a:r>
              <a:rPr lang="es-EC" sz="2400" dirty="0">
                <a:latin typeface="Calibri" pitchFamily="34" charset="0"/>
              </a:rPr>
              <a:t>, </a:t>
            </a:r>
            <a:r>
              <a:rPr lang="es-EC" sz="2400" dirty="0" err="1">
                <a:latin typeface="Calibri" pitchFamily="34" charset="0"/>
              </a:rPr>
              <a:t>Hungary</a:t>
            </a:r>
            <a:r>
              <a:rPr lang="es-EC" sz="2400" dirty="0">
                <a:latin typeface="Calibri" pitchFamily="34" charset="0"/>
              </a:rPr>
              <a:t>, </a:t>
            </a:r>
            <a:r>
              <a:rPr lang="es-EC" sz="2400" dirty="0" err="1">
                <a:latin typeface="Calibri" pitchFamily="34" charset="0"/>
              </a:rPr>
              <a:t>Poland</a:t>
            </a:r>
            <a:r>
              <a:rPr lang="es-EC" sz="2400" dirty="0">
                <a:latin typeface="Calibri" pitchFamily="34" charset="0"/>
              </a:rPr>
              <a:t>, German </a:t>
            </a:r>
            <a:r>
              <a:rPr lang="es-EC" sz="2400" dirty="0" err="1">
                <a:latin typeface="Calibri" pitchFamily="34" charset="0"/>
              </a:rPr>
              <a:t>Democratic</a:t>
            </a:r>
            <a:r>
              <a:rPr lang="es-EC" sz="2400" dirty="0">
                <a:latin typeface="Calibri" pitchFamily="34" charset="0"/>
              </a:rPr>
              <a:t> </a:t>
            </a:r>
            <a:r>
              <a:rPr lang="es-EC" sz="2400" dirty="0" err="1">
                <a:latin typeface="Calibri" pitchFamily="34" charset="0"/>
              </a:rPr>
              <a:t>Republic</a:t>
            </a:r>
            <a:r>
              <a:rPr lang="es-EC" sz="2400" dirty="0">
                <a:latin typeface="Calibri" pitchFamily="34" charset="0"/>
              </a:rPr>
              <a:t>, Romania, Soviet </a:t>
            </a:r>
            <a:r>
              <a:rPr lang="es-EC" sz="2400" dirty="0" err="1">
                <a:latin typeface="Calibri" pitchFamily="34" charset="0"/>
              </a:rPr>
              <a:t>Union</a:t>
            </a:r>
            <a:r>
              <a:rPr lang="es-EC" sz="2400" dirty="0">
                <a:latin typeface="Calibri" pitchFamily="34" charset="0"/>
              </a:rPr>
              <a:t> and China </a:t>
            </a:r>
            <a:endParaRPr lang="en-US" altLang="es-EC" sz="2400" b="1" i="1" dirty="0">
              <a:latin typeface="Calibri" pitchFamily="34" charset="0"/>
              <a:cs typeface="Times New Roman" panose="02020603050405020304" pitchFamily="18" charset="0"/>
            </a:endParaRPr>
          </a:p>
        </p:txBody>
      </p:sp>
      <p:pic>
        <p:nvPicPr>
          <p:cNvPr id="11"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805" y="4678894"/>
            <a:ext cx="1934168" cy="2494639"/>
          </a:xfrm>
          <a:prstGeom prst="rect">
            <a:avLst/>
          </a:prstGeom>
        </p:spPr>
      </p:pic>
    </p:spTree>
    <p:extLst>
      <p:ext uri="{BB962C8B-B14F-4D97-AF65-F5344CB8AC3E}">
        <p14:creationId xmlns:p14="http://schemas.microsoft.com/office/powerpoint/2010/main" val="1904103881"/>
      </p:ext>
    </p:extLst>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1882</TotalTime>
  <Words>1071</Words>
  <Application>Microsoft Office PowerPoint</Application>
  <PresentationFormat>Personalizado</PresentationFormat>
  <Paragraphs>85</Paragraphs>
  <Slides>23</Slides>
  <Notes>0</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Sala de reuniones Ion</vt:lpstr>
      <vt:lpstr>Clash between two super powers: The Cold War</vt:lpstr>
      <vt:lpstr>Presentación de PowerPoint</vt:lpstr>
      <vt:lpstr>KEY TERMS</vt:lpstr>
      <vt:lpstr>LET´S ANALYZE </vt:lpstr>
      <vt:lpstr>TIMELINE</vt:lpstr>
      <vt:lpstr>Why the name Cold War?</vt:lpstr>
      <vt:lpstr>Confrontation between two superpowers</vt:lpstr>
      <vt:lpstr>Presentación de PowerPoint</vt:lpstr>
      <vt:lpstr>Presentación de PowerPoint</vt:lpstr>
      <vt:lpstr>1st Phase- Maximun Tension (1950-1953) </vt:lpstr>
      <vt:lpstr>Presentación de PowerPoint</vt:lpstr>
      <vt:lpstr>Presentación de PowerPoint</vt:lpstr>
      <vt:lpstr>Presentación de PowerPoint</vt:lpstr>
      <vt:lpstr>2nd Phase- Peaceful Coexistence (1953-1977) </vt:lpstr>
      <vt:lpstr>Presentación de PowerPoint</vt:lpstr>
      <vt:lpstr>Presentación de PowerPoint</vt:lpstr>
      <vt:lpstr>3rd Phase- Regrowth and end (1977-1989) </vt:lpstr>
      <vt:lpstr>Presentación de PowerPoint</vt:lpstr>
      <vt:lpstr>Effects of Cold War in the Third World: Non-Aligned Countries </vt:lpstr>
      <vt:lpstr>Third World Countries</vt:lpstr>
      <vt:lpstr>Presentación de PowerPoint</vt:lpstr>
      <vt:lpstr>Cartoon analysis  Choose one cartoon and make its analysis</vt:lpstr>
      <vt:lpstr>Check the following 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Cold War</dc:title>
  <dc:creator>Cristina Chiriboga</dc:creator>
  <cp:lastModifiedBy>Cristina</cp:lastModifiedBy>
  <cp:revision>91</cp:revision>
  <dcterms:created xsi:type="dcterms:W3CDTF">2015-07-05T22:55:51Z</dcterms:created>
  <dcterms:modified xsi:type="dcterms:W3CDTF">2017-06-20T13:07:57Z</dcterms:modified>
</cp:coreProperties>
</file>